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313" r:id="rId2"/>
    <p:sldId id="340" r:id="rId3"/>
    <p:sldId id="352" r:id="rId4"/>
    <p:sldId id="354" r:id="rId5"/>
    <p:sldId id="346" r:id="rId6"/>
    <p:sldId id="311" r:id="rId7"/>
    <p:sldId id="343" r:id="rId8"/>
    <p:sldId id="362" r:id="rId9"/>
    <p:sldId id="344" r:id="rId10"/>
    <p:sldId id="314" r:id="rId11"/>
    <p:sldId id="315" r:id="rId12"/>
    <p:sldId id="321" r:id="rId13"/>
    <p:sldId id="327" r:id="rId14"/>
    <p:sldId id="363" r:id="rId15"/>
    <p:sldId id="364" r:id="rId16"/>
    <p:sldId id="355" r:id="rId17"/>
    <p:sldId id="349" r:id="rId18"/>
    <p:sldId id="351" r:id="rId19"/>
    <p:sldId id="350" r:id="rId20"/>
    <p:sldId id="360"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D1A"/>
    <a:srgbClr val="4A7AB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463" autoAdjust="0"/>
  </p:normalViewPr>
  <p:slideViewPr>
    <p:cSldViewPr snapToGrid="0" snapToObjects="1">
      <p:cViewPr varScale="1">
        <p:scale>
          <a:sx n="78" d="100"/>
          <a:sy n="78" d="100"/>
        </p:scale>
        <p:origin x="1594"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63E600-566A-FC4E-922B-66C7AABAA984}" type="datetimeFigureOut">
              <a:rPr lang="en-US" smtClean="0"/>
              <a:t>4/23/2021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67253C-985C-1440-AD2B-CF146936A5E3}" type="slidenum">
              <a:rPr lang="en-US" smtClean="0"/>
              <a:t>‹#›</a:t>
            </a:fld>
            <a:endParaRPr lang="en-US"/>
          </a:p>
        </p:txBody>
      </p:sp>
    </p:spTree>
    <p:extLst>
      <p:ext uri="{BB962C8B-B14F-4D97-AF65-F5344CB8AC3E}">
        <p14:creationId xmlns:p14="http://schemas.microsoft.com/office/powerpoint/2010/main" val="31210492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67253C-985C-1440-AD2B-CF146936A5E3}" type="slidenum">
              <a:rPr lang="en-US" smtClean="0"/>
              <a:t>1</a:t>
            </a:fld>
            <a:endParaRPr lang="en-US"/>
          </a:p>
        </p:txBody>
      </p:sp>
    </p:spTree>
    <p:extLst>
      <p:ext uri="{BB962C8B-B14F-4D97-AF65-F5344CB8AC3E}">
        <p14:creationId xmlns:p14="http://schemas.microsoft.com/office/powerpoint/2010/main" val="2938933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mbria"/>
                <a:cs typeface="Cambria"/>
              </a:rPr>
              <a:t>evaluating practices to date, and conducting research and analysis that enable farmers, ranchers, and other agricultural enterprises to gain value from solar technologies while maintaining availability of land for agricultural purposes. </a:t>
            </a:r>
            <a:endParaRPr lang="en-US" dirty="0"/>
          </a:p>
        </p:txBody>
      </p:sp>
      <p:sp>
        <p:nvSpPr>
          <p:cNvPr id="4" name="Slide Number Placeholder 3"/>
          <p:cNvSpPr>
            <a:spLocks noGrp="1"/>
          </p:cNvSpPr>
          <p:nvPr>
            <p:ph type="sldNum" sz="quarter" idx="10"/>
          </p:nvPr>
        </p:nvSpPr>
        <p:spPr/>
        <p:txBody>
          <a:bodyPr/>
          <a:lstStyle/>
          <a:p>
            <a:fld id="{A367253C-985C-1440-AD2B-CF146936A5E3}" type="slidenum">
              <a:rPr lang="en-US" smtClean="0"/>
              <a:t>18</a:t>
            </a:fld>
            <a:endParaRPr lang="en-US"/>
          </a:p>
        </p:txBody>
      </p:sp>
    </p:spTree>
    <p:extLst>
      <p:ext uri="{BB962C8B-B14F-4D97-AF65-F5344CB8AC3E}">
        <p14:creationId xmlns:p14="http://schemas.microsoft.com/office/powerpoint/2010/main" val="3344235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94f8c531c8_0_29:notes"/>
          <p:cNvSpPr>
            <a:spLocks noGrp="1" noRot="1" noChangeAspect="1"/>
          </p:cNvSpPr>
          <p:nvPr>
            <p:ph type="sldImg" idx="2"/>
          </p:nvPr>
        </p:nvSpPr>
        <p:spPr>
          <a:xfrm>
            <a:off x="1125538" y="692150"/>
            <a:ext cx="4606925" cy="3455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7" name="Google Shape;147;g94f8c531c8_0_29:notes"/>
          <p:cNvSpPr txBox="1">
            <a:spLocks noGrp="1"/>
          </p:cNvSpPr>
          <p:nvPr>
            <p:ph type="body" idx="1"/>
          </p:nvPr>
        </p:nvSpPr>
        <p:spPr>
          <a:xfrm>
            <a:off x="914711" y="4379939"/>
            <a:ext cx="5028457" cy="4072426"/>
          </a:xfrm>
          <a:prstGeom prst="rect">
            <a:avLst/>
          </a:prstGeom>
          <a:noFill/>
          <a:ln>
            <a:noFill/>
          </a:ln>
        </p:spPr>
        <p:txBody>
          <a:bodyPr spcFirstLastPara="1" wrap="square" lIns="91850" tIns="45925" rIns="91850" bIns="45925" anchor="t" anchorCtr="0">
            <a:noAutofit/>
          </a:bodyPr>
          <a:lstStyle/>
          <a:p>
            <a:endParaRPr/>
          </a:p>
        </p:txBody>
      </p:sp>
      <p:sp>
        <p:nvSpPr>
          <p:cNvPr id="148" name="Google Shape;148;g94f8c531c8_0_29:notes"/>
          <p:cNvSpPr txBox="1">
            <a:spLocks noGrp="1"/>
          </p:cNvSpPr>
          <p:nvPr>
            <p:ph type="sldNum" idx="12"/>
          </p:nvPr>
        </p:nvSpPr>
        <p:spPr>
          <a:xfrm>
            <a:off x="3885579" y="8683365"/>
            <a:ext cx="2972348" cy="460623"/>
          </a:xfrm>
          <a:prstGeom prst="rect">
            <a:avLst/>
          </a:prstGeom>
          <a:noFill/>
          <a:ln>
            <a:noFill/>
          </a:ln>
        </p:spPr>
        <p:txBody>
          <a:bodyPr spcFirstLastPara="1" wrap="square" lIns="91850" tIns="45925" rIns="91850" bIns="45925" anchor="b" anchorCtr="0">
            <a:noAutofit/>
          </a:bodyPr>
          <a:lstStyle/>
          <a:p>
            <a:fld id="{00000000-1234-1234-1234-123412341234}" type="slidenum">
              <a:rPr lang="en-US"/>
              <a:p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By some estimates, nearly half of recently proposed energy projects have been delayed or abandoned due to local concerns – representing a significant barrier to adoption (</a:t>
            </a:r>
            <a:r>
              <a:rPr lang="en-US" sz="1200" kern="1200" dirty="0" err="1">
                <a:solidFill>
                  <a:schemeClr val="tx1"/>
                </a:solidFill>
                <a:effectLst/>
                <a:latin typeface="+mn-lt"/>
                <a:ea typeface="+mn-ea"/>
                <a:cs typeface="+mn-cs"/>
              </a:rPr>
              <a:t>Pociask</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Fuhr</a:t>
            </a:r>
            <a:r>
              <a:rPr lang="en-US" sz="1200" kern="1200" dirty="0">
                <a:solidFill>
                  <a:schemeClr val="tx1"/>
                </a:solidFill>
                <a:effectLst/>
                <a:latin typeface="+mn-lt"/>
                <a:ea typeface="+mn-ea"/>
                <a:cs typeface="+mn-cs"/>
              </a:rPr>
              <a:t>, 2011). </a:t>
            </a:r>
          </a:p>
        </p:txBody>
      </p:sp>
      <p:sp>
        <p:nvSpPr>
          <p:cNvPr id="4" name="Slide Number Placeholder 3"/>
          <p:cNvSpPr>
            <a:spLocks noGrp="1"/>
          </p:cNvSpPr>
          <p:nvPr>
            <p:ph type="sldNum" sz="quarter" idx="10"/>
          </p:nvPr>
        </p:nvSpPr>
        <p:spPr/>
        <p:txBody>
          <a:bodyPr/>
          <a:lstStyle/>
          <a:p>
            <a:fld id="{A367253C-985C-1440-AD2B-CF146936A5E3}" type="slidenum">
              <a:rPr lang="en-US" smtClean="0"/>
              <a:t>3</a:t>
            </a:fld>
            <a:endParaRPr lang="en-US"/>
          </a:p>
        </p:txBody>
      </p:sp>
    </p:spTree>
    <p:extLst>
      <p:ext uri="{BB962C8B-B14F-4D97-AF65-F5344CB8AC3E}">
        <p14:creationId xmlns:p14="http://schemas.microsoft.com/office/powerpoint/2010/main" val="477956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Change photo; Moses runs with this!</a:t>
            </a:r>
          </a:p>
          <a:p>
            <a:endParaRPr lang="en-US" dirty="0"/>
          </a:p>
        </p:txBody>
      </p:sp>
      <p:sp>
        <p:nvSpPr>
          <p:cNvPr id="4" name="Slide Number Placeholder 3"/>
          <p:cNvSpPr>
            <a:spLocks noGrp="1"/>
          </p:cNvSpPr>
          <p:nvPr>
            <p:ph type="sldNum" sz="quarter" idx="10"/>
          </p:nvPr>
        </p:nvSpPr>
        <p:spPr/>
        <p:txBody>
          <a:bodyPr/>
          <a:lstStyle/>
          <a:p>
            <a:fld id="{A367253C-985C-1440-AD2B-CF146936A5E3}" type="slidenum">
              <a:rPr lang="en-US" smtClean="0"/>
              <a:t>7</a:t>
            </a:fld>
            <a:endParaRPr lang="en-US"/>
          </a:p>
        </p:txBody>
      </p:sp>
    </p:spTree>
    <p:extLst>
      <p:ext uri="{BB962C8B-B14F-4D97-AF65-F5344CB8AC3E}">
        <p14:creationId xmlns:p14="http://schemas.microsoft.com/office/powerpoint/2010/main" val="3344235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Moses runs with this!</a:t>
            </a:r>
          </a:p>
        </p:txBody>
      </p:sp>
      <p:sp>
        <p:nvSpPr>
          <p:cNvPr id="4" name="Slide Number Placeholder 3"/>
          <p:cNvSpPr>
            <a:spLocks noGrp="1"/>
          </p:cNvSpPr>
          <p:nvPr>
            <p:ph type="sldNum" sz="quarter" idx="10"/>
          </p:nvPr>
        </p:nvSpPr>
        <p:spPr/>
        <p:txBody>
          <a:bodyPr/>
          <a:lstStyle/>
          <a:p>
            <a:fld id="{A367253C-985C-1440-AD2B-CF146936A5E3}" type="slidenum">
              <a:rPr lang="en-US" smtClean="0"/>
              <a:t>12</a:t>
            </a:fld>
            <a:endParaRPr lang="en-US"/>
          </a:p>
        </p:txBody>
      </p:sp>
    </p:spTree>
    <p:extLst>
      <p:ext uri="{BB962C8B-B14F-4D97-AF65-F5344CB8AC3E}">
        <p14:creationId xmlns:p14="http://schemas.microsoft.com/office/powerpoint/2010/main" val="1532783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Change photo; Moses runs with this!</a:t>
            </a:r>
          </a:p>
          <a:p>
            <a:endParaRPr lang="en-US" dirty="0"/>
          </a:p>
        </p:txBody>
      </p:sp>
      <p:sp>
        <p:nvSpPr>
          <p:cNvPr id="4" name="Slide Number Placeholder 3"/>
          <p:cNvSpPr>
            <a:spLocks noGrp="1"/>
          </p:cNvSpPr>
          <p:nvPr>
            <p:ph type="sldNum" sz="quarter" idx="10"/>
          </p:nvPr>
        </p:nvSpPr>
        <p:spPr/>
        <p:txBody>
          <a:bodyPr/>
          <a:lstStyle/>
          <a:p>
            <a:fld id="{A367253C-985C-1440-AD2B-CF146936A5E3}" type="slidenum">
              <a:rPr lang="en-US" smtClean="0"/>
              <a:t>13</a:t>
            </a:fld>
            <a:endParaRPr lang="en-US"/>
          </a:p>
        </p:txBody>
      </p:sp>
    </p:spTree>
    <p:extLst>
      <p:ext uri="{BB962C8B-B14F-4D97-AF65-F5344CB8AC3E}">
        <p14:creationId xmlns:p14="http://schemas.microsoft.com/office/powerpoint/2010/main" val="3344235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Change photo; Moses runs with this!</a:t>
            </a:r>
          </a:p>
          <a:p>
            <a:endParaRPr lang="en-US" dirty="0"/>
          </a:p>
        </p:txBody>
      </p:sp>
      <p:sp>
        <p:nvSpPr>
          <p:cNvPr id="4" name="Slide Number Placeholder 3"/>
          <p:cNvSpPr>
            <a:spLocks noGrp="1"/>
          </p:cNvSpPr>
          <p:nvPr>
            <p:ph type="sldNum" sz="quarter" idx="10"/>
          </p:nvPr>
        </p:nvSpPr>
        <p:spPr/>
        <p:txBody>
          <a:bodyPr/>
          <a:lstStyle/>
          <a:p>
            <a:fld id="{A367253C-985C-1440-AD2B-CF146936A5E3}" type="slidenum">
              <a:rPr lang="en-US" smtClean="0"/>
              <a:t>14</a:t>
            </a:fld>
            <a:endParaRPr lang="en-US"/>
          </a:p>
        </p:txBody>
      </p:sp>
    </p:spTree>
    <p:extLst>
      <p:ext uri="{BB962C8B-B14F-4D97-AF65-F5344CB8AC3E}">
        <p14:creationId xmlns:p14="http://schemas.microsoft.com/office/powerpoint/2010/main" val="3344235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Change photo; Moses runs with this!</a:t>
            </a:r>
          </a:p>
          <a:p>
            <a:endParaRPr lang="en-US" dirty="0"/>
          </a:p>
        </p:txBody>
      </p:sp>
      <p:sp>
        <p:nvSpPr>
          <p:cNvPr id="4" name="Slide Number Placeholder 3"/>
          <p:cNvSpPr>
            <a:spLocks noGrp="1"/>
          </p:cNvSpPr>
          <p:nvPr>
            <p:ph type="sldNum" sz="quarter" idx="10"/>
          </p:nvPr>
        </p:nvSpPr>
        <p:spPr/>
        <p:txBody>
          <a:bodyPr/>
          <a:lstStyle/>
          <a:p>
            <a:fld id="{A367253C-985C-1440-AD2B-CF146936A5E3}" type="slidenum">
              <a:rPr lang="en-US" smtClean="0"/>
              <a:t>15</a:t>
            </a:fld>
            <a:endParaRPr lang="en-US"/>
          </a:p>
        </p:txBody>
      </p:sp>
    </p:spTree>
    <p:extLst>
      <p:ext uri="{BB962C8B-B14F-4D97-AF65-F5344CB8AC3E}">
        <p14:creationId xmlns:p14="http://schemas.microsoft.com/office/powerpoint/2010/main" val="3344235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Change photo; Moses runs with this!</a:t>
            </a:r>
          </a:p>
          <a:p>
            <a:endParaRPr lang="en-US" dirty="0"/>
          </a:p>
        </p:txBody>
      </p:sp>
      <p:sp>
        <p:nvSpPr>
          <p:cNvPr id="4" name="Slide Number Placeholder 3"/>
          <p:cNvSpPr>
            <a:spLocks noGrp="1"/>
          </p:cNvSpPr>
          <p:nvPr>
            <p:ph type="sldNum" sz="quarter" idx="10"/>
          </p:nvPr>
        </p:nvSpPr>
        <p:spPr/>
        <p:txBody>
          <a:bodyPr/>
          <a:lstStyle/>
          <a:p>
            <a:fld id="{A367253C-985C-1440-AD2B-CF146936A5E3}" type="slidenum">
              <a:rPr lang="en-US" smtClean="0"/>
              <a:t>16</a:t>
            </a:fld>
            <a:endParaRPr lang="en-US"/>
          </a:p>
        </p:txBody>
      </p:sp>
    </p:spTree>
    <p:extLst>
      <p:ext uri="{BB962C8B-B14F-4D97-AF65-F5344CB8AC3E}">
        <p14:creationId xmlns:p14="http://schemas.microsoft.com/office/powerpoint/2010/main" val="3344235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67253C-985C-1440-AD2B-CF146936A5E3}" type="slidenum">
              <a:rPr lang="en-US" smtClean="0"/>
              <a:t>17</a:t>
            </a:fld>
            <a:endParaRPr lang="en-US"/>
          </a:p>
        </p:txBody>
      </p:sp>
    </p:spTree>
    <p:extLst>
      <p:ext uri="{BB962C8B-B14F-4D97-AF65-F5344CB8AC3E}">
        <p14:creationId xmlns:p14="http://schemas.microsoft.com/office/powerpoint/2010/main" val="3344235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B58385-22F6-7C41-B3F1-34852C8656B0}" type="datetimeFigureOut">
              <a:rPr lang="en-US" smtClean="0"/>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24C1F-266E-8F49-98B1-21A8FB3F0AA7}" type="slidenum">
              <a:rPr lang="en-US" smtClean="0"/>
              <a:t>‹#›</a:t>
            </a:fld>
            <a:endParaRPr lang="en-US"/>
          </a:p>
        </p:txBody>
      </p:sp>
    </p:spTree>
    <p:extLst>
      <p:ext uri="{BB962C8B-B14F-4D97-AF65-F5344CB8AC3E}">
        <p14:creationId xmlns:p14="http://schemas.microsoft.com/office/powerpoint/2010/main" val="147789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B58385-22F6-7C41-B3F1-34852C8656B0}" type="datetimeFigureOut">
              <a:rPr lang="en-US" smtClean="0"/>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24C1F-266E-8F49-98B1-21A8FB3F0AA7}" type="slidenum">
              <a:rPr lang="en-US" smtClean="0"/>
              <a:t>‹#›</a:t>
            </a:fld>
            <a:endParaRPr lang="en-US"/>
          </a:p>
        </p:txBody>
      </p:sp>
    </p:spTree>
    <p:extLst>
      <p:ext uri="{BB962C8B-B14F-4D97-AF65-F5344CB8AC3E}">
        <p14:creationId xmlns:p14="http://schemas.microsoft.com/office/powerpoint/2010/main" val="2095949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B58385-22F6-7C41-B3F1-34852C8656B0}" type="datetimeFigureOut">
              <a:rPr lang="en-US" smtClean="0"/>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24C1F-266E-8F49-98B1-21A8FB3F0AA7}" type="slidenum">
              <a:rPr lang="en-US" smtClean="0"/>
              <a:t>‹#›</a:t>
            </a:fld>
            <a:endParaRPr lang="en-US"/>
          </a:p>
        </p:txBody>
      </p:sp>
    </p:spTree>
    <p:extLst>
      <p:ext uri="{BB962C8B-B14F-4D97-AF65-F5344CB8AC3E}">
        <p14:creationId xmlns:p14="http://schemas.microsoft.com/office/powerpoint/2010/main" val="4127642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15"/>
        <p:cNvGrpSpPr/>
        <p:nvPr/>
      </p:nvGrpSpPr>
      <p:grpSpPr>
        <a:xfrm>
          <a:off x="0" y="0"/>
          <a:ext cx="0" cy="0"/>
          <a:chOff x="0" y="0"/>
          <a:chExt cx="0" cy="0"/>
        </a:xfrm>
      </p:grpSpPr>
      <p:sp>
        <p:nvSpPr>
          <p:cNvPr id="16" name="Google Shape;16;p2"/>
          <p:cNvSpPr txBox="1">
            <a:spLocks noGrp="1"/>
          </p:cNvSpPr>
          <p:nvPr>
            <p:ph type="body" idx="1"/>
          </p:nvPr>
        </p:nvSpPr>
        <p:spPr>
          <a:xfrm>
            <a:off x="457200" y="1257300"/>
            <a:ext cx="4038600" cy="50292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Noto Sans Symbols"/>
              <a:buChar char="▪"/>
              <a:defRPr sz="2800" b="0" i="0">
                <a:latin typeface="Gill Sans"/>
                <a:ea typeface="Gill Sans"/>
                <a:cs typeface="Gill Sans"/>
                <a:sym typeface="Gill Sans"/>
              </a:defRPr>
            </a:lvl1pPr>
            <a:lvl2pPr marL="914400" lvl="1" indent="-381000" algn="l">
              <a:spcBef>
                <a:spcPts val="480"/>
              </a:spcBef>
              <a:spcAft>
                <a:spcPts val="0"/>
              </a:spcAft>
              <a:buClr>
                <a:schemeClr val="dk1"/>
              </a:buClr>
              <a:buSzPts val="2400"/>
              <a:buChar char="–"/>
              <a:defRPr sz="2400" b="0" i="0">
                <a:latin typeface="Gill Sans"/>
                <a:ea typeface="Gill Sans"/>
                <a:cs typeface="Gill Sans"/>
                <a:sym typeface="Gill Sans"/>
              </a:defRPr>
            </a:lvl2pPr>
            <a:lvl3pPr marL="1371600" lvl="2" indent="-355600" algn="l">
              <a:spcBef>
                <a:spcPts val="400"/>
              </a:spcBef>
              <a:spcAft>
                <a:spcPts val="0"/>
              </a:spcAft>
              <a:buClr>
                <a:schemeClr val="dk1"/>
              </a:buClr>
              <a:buSzPts val="2000"/>
              <a:buChar char="•"/>
              <a:defRPr sz="2000" b="0" i="0">
                <a:latin typeface="Gill Sans"/>
                <a:ea typeface="Gill Sans"/>
                <a:cs typeface="Gill Sans"/>
                <a:sym typeface="Gill Sans"/>
              </a:defRPr>
            </a:lvl3pPr>
            <a:lvl4pPr marL="1828800" lvl="3" indent="-342900" algn="l">
              <a:spcBef>
                <a:spcPts val="360"/>
              </a:spcBef>
              <a:spcAft>
                <a:spcPts val="0"/>
              </a:spcAft>
              <a:buClr>
                <a:schemeClr val="dk1"/>
              </a:buClr>
              <a:buSzPts val="1800"/>
              <a:buFont typeface="Courier New"/>
              <a:buChar char="o"/>
              <a:defRPr sz="1800" b="0" i="0">
                <a:latin typeface="Gill Sans"/>
                <a:ea typeface="Gill Sans"/>
                <a:cs typeface="Gill Sans"/>
                <a:sym typeface="Gill Sans"/>
              </a:defRPr>
            </a:lvl4pPr>
            <a:lvl5pPr marL="2286000" lvl="4" indent="-342900" algn="l">
              <a:spcBef>
                <a:spcPts val="360"/>
              </a:spcBef>
              <a:spcAft>
                <a:spcPts val="0"/>
              </a:spcAft>
              <a:buClr>
                <a:schemeClr val="dk1"/>
              </a:buClr>
              <a:buSzPts val="1800"/>
              <a:buChar char="»"/>
              <a:defRPr sz="1800" b="0" i="0">
                <a:latin typeface="Gill Sans"/>
                <a:ea typeface="Gill Sans"/>
                <a:cs typeface="Gill Sans"/>
                <a:sym typeface="Gill Sans"/>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7" name="Google Shape;17;p2"/>
          <p:cNvSpPr txBox="1">
            <a:spLocks noGrp="1"/>
          </p:cNvSpPr>
          <p:nvPr>
            <p:ph type="body" idx="2"/>
          </p:nvPr>
        </p:nvSpPr>
        <p:spPr>
          <a:xfrm>
            <a:off x="4648200" y="1257300"/>
            <a:ext cx="4038600" cy="50292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Noto Sans Symbols"/>
              <a:buChar char="▪"/>
              <a:defRPr sz="2800" b="0" i="0">
                <a:latin typeface="Gill Sans"/>
                <a:ea typeface="Gill Sans"/>
                <a:cs typeface="Gill Sans"/>
                <a:sym typeface="Gill Sans"/>
              </a:defRPr>
            </a:lvl1pPr>
            <a:lvl2pPr marL="914400" lvl="1" indent="-381000" algn="l">
              <a:spcBef>
                <a:spcPts val="480"/>
              </a:spcBef>
              <a:spcAft>
                <a:spcPts val="0"/>
              </a:spcAft>
              <a:buClr>
                <a:schemeClr val="dk1"/>
              </a:buClr>
              <a:buSzPts val="2400"/>
              <a:buChar char="–"/>
              <a:defRPr sz="2400" b="0" i="0">
                <a:latin typeface="Gill Sans"/>
                <a:ea typeface="Gill Sans"/>
                <a:cs typeface="Gill Sans"/>
                <a:sym typeface="Gill Sans"/>
              </a:defRPr>
            </a:lvl2pPr>
            <a:lvl3pPr marL="1371600" lvl="2" indent="-355600" algn="l">
              <a:spcBef>
                <a:spcPts val="400"/>
              </a:spcBef>
              <a:spcAft>
                <a:spcPts val="0"/>
              </a:spcAft>
              <a:buClr>
                <a:schemeClr val="dk1"/>
              </a:buClr>
              <a:buSzPts val="2000"/>
              <a:buChar char="•"/>
              <a:defRPr sz="2000" b="0" i="0">
                <a:latin typeface="Gill Sans"/>
                <a:ea typeface="Gill Sans"/>
                <a:cs typeface="Gill Sans"/>
                <a:sym typeface="Gill Sans"/>
              </a:defRPr>
            </a:lvl3pPr>
            <a:lvl4pPr marL="1828800" lvl="3" indent="-342900" algn="l">
              <a:spcBef>
                <a:spcPts val="360"/>
              </a:spcBef>
              <a:spcAft>
                <a:spcPts val="0"/>
              </a:spcAft>
              <a:buClr>
                <a:schemeClr val="dk1"/>
              </a:buClr>
              <a:buSzPts val="1800"/>
              <a:buFont typeface="Courier New"/>
              <a:buChar char="o"/>
              <a:defRPr sz="1800" b="0" i="0">
                <a:latin typeface="Gill Sans"/>
                <a:ea typeface="Gill Sans"/>
                <a:cs typeface="Gill Sans"/>
                <a:sym typeface="Gill Sans"/>
              </a:defRPr>
            </a:lvl4pPr>
            <a:lvl5pPr marL="2286000" lvl="4" indent="-342900" algn="l">
              <a:spcBef>
                <a:spcPts val="360"/>
              </a:spcBef>
              <a:spcAft>
                <a:spcPts val="0"/>
              </a:spcAft>
              <a:buClr>
                <a:schemeClr val="dk1"/>
              </a:buClr>
              <a:buSzPts val="1800"/>
              <a:buChar char="»"/>
              <a:defRPr sz="1800" b="0" i="0">
                <a:latin typeface="Gill Sans"/>
                <a:ea typeface="Gill Sans"/>
                <a:cs typeface="Gill Sans"/>
                <a:sym typeface="Gill Sans"/>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8" name="Google Shape;18;p2"/>
          <p:cNvSpPr txBox="1">
            <a:spLocks noGrp="1"/>
          </p:cNvSpPr>
          <p:nvPr>
            <p:ph type="title"/>
          </p:nvPr>
        </p:nvSpPr>
        <p:spPr>
          <a:xfrm>
            <a:off x="457200" y="274638"/>
            <a:ext cx="8229600" cy="5744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i="0">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body" idx="3"/>
          </p:nvPr>
        </p:nvSpPr>
        <p:spPr>
          <a:xfrm>
            <a:off x="2171699" y="6381749"/>
            <a:ext cx="6384925" cy="476251"/>
          </a:xfrm>
          <a:prstGeom prst="rect">
            <a:avLst/>
          </a:prstGeom>
          <a:noFill/>
          <a:ln>
            <a:noFill/>
          </a:ln>
        </p:spPr>
        <p:txBody>
          <a:bodyPr spcFirstLastPara="1" wrap="square" lIns="91425" tIns="45700" rIns="91425" bIns="45700" anchor="ctr" anchorCtr="0">
            <a:noAutofit/>
          </a:bodyPr>
          <a:lstStyle>
            <a:lvl1pPr marL="457200" lvl="0" indent="-228600" algn="l">
              <a:spcBef>
                <a:spcPts val="240"/>
              </a:spcBef>
              <a:spcAft>
                <a:spcPts val="0"/>
              </a:spcAft>
              <a:buClr>
                <a:schemeClr val="dk1"/>
              </a:buClr>
              <a:buSzPts val="1200"/>
              <a:buNone/>
              <a:defRPr sz="1200" b="0" i="0">
                <a:latin typeface="Gill Sans"/>
                <a:ea typeface="Gill Sans"/>
                <a:cs typeface="Gill Sans"/>
                <a:sym typeface="Gill Sans"/>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2"/>
          <p:cNvSpPr txBox="1">
            <a:spLocks noGrp="1"/>
          </p:cNvSpPr>
          <p:nvPr>
            <p:ph type="sldNum" idx="12"/>
          </p:nvPr>
        </p:nvSpPr>
        <p:spPr>
          <a:xfrm>
            <a:off x="8640763" y="6454775"/>
            <a:ext cx="503237" cy="384175"/>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1800" b="0" i="0" u="none" strike="noStrike" cap="none">
                <a:solidFill>
                  <a:srgbClr val="6A737B"/>
                </a:solidFill>
                <a:latin typeface="Arial"/>
                <a:ea typeface="Arial"/>
                <a:cs typeface="Arial"/>
                <a:sym typeface="Arial"/>
              </a:defRPr>
            </a:lvl1pPr>
            <a:lvl2pPr marL="0" marR="0" lvl="1" indent="0" algn="l">
              <a:spcBef>
                <a:spcPts val="0"/>
              </a:spcBef>
              <a:spcAft>
                <a:spcPts val="0"/>
              </a:spcAft>
              <a:buNone/>
              <a:defRPr sz="1800" b="0" i="0" u="none" strike="noStrike" cap="none">
                <a:solidFill>
                  <a:srgbClr val="6A737B"/>
                </a:solidFill>
                <a:latin typeface="Arial"/>
                <a:ea typeface="Arial"/>
                <a:cs typeface="Arial"/>
                <a:sym typeface="Arial"/>
              </a:defRPr>
            </a:lvl2pPr>
            <a:lvl3pPr marL="0" marR="0" lvl="2" indent="0" algn="l">
              <a:spcBef>
                <a:spcPts val="0"/>
              </a:spcBef>
              <a:spcAft>
                <a:spcPts val="0"/>
              </a:spcAft>
              <a:buNone/>
              <a:defRPr sz="1800" b="0" i="0" u="none" strike="noStrike" cap="none">
                <a:solidFill>
                  <a:srgbClr val="6A737B"/>
                </a:solidFill>
                <a:latin typeface="Arial"/>
                <a:ea typeface="Arial"/>
                <a:cs typeface="Arial"/>
                <a:sym typeface="Arial"/>
              </a:defRPr>
            </a:lvl3pPr>
            <a:lvl4pPr marL="0" marR="0" lvl="3" indent="0" algn="l">
              <a:spcBef>
                <a:spcPts val="0"/>
              </a:spcBef>
              <a:spcAft>
                <a:spcPts val="0"/>
              </a:spcAft>
              <a:buNone/>
              <a:defRPr sz="1800" b="0" i="0" u="none" strike="noStrike" cap="none">
                <a:solidFill>
                  <a:srgbClr val="6A737B"/>
                </a:solidFill>
                <a:latin typeface="Arial"/>
                <a:ea typeface="Arial"/>
                <a:cs typeface="Arial"/>
                <a:sym typeface="Arial"/>
              </a:defRPr>
            </a:lvl4pPr>
            <a:lvl5pPr marL="0" marR="0" lvl="4" indent="0" algn="l">
              <a:spcBef>
                <a:spcPts val="0"/>
              </a:spcBef>
              <a:spcAft>
                <a:spcPts val="0"/>
              </a:spcAft>
              <a:buNone/>
              <a:defRPr sz="1800" b="0" i="0" u="none" strike="noStrike" cap="none">
                <a:solidFill>
                  <a:srgbClr val="6A737B"/>
                </a:solidFill>
                <a:latin typeface="Arial"/>
                <a:ea typeface="Arial"/>
                <a:cs typeface="Arial"/>
                <a:sym typeface="Arial"/>
              </a:defRPr>
            </a:lvl5pPr>
            <a:lvl6pPr marL="0" marR="0" lvl="5" indent="0" algn="l">
              <a:spcBef>
                <a:spcPts val="0"/>
              </a:spcBef>
              <a:spcAft>
                <a:spcPts val="0"/>
              </a:spcAft>
              <a:buNone/>
              <a:defRPr sz="1800" b="0" i="0" u="none" strike="noStrike" cap="none">
                <a:solidFill>
                  <a:srgbClr val="6A737B"/>
                </a:solidFill>
                <a:latin typeface="Arial"/>
                <a:ea typeface="Arial"/>
                <a:cs typeface="Arial"/>
                <a:sym typeface="Arial"/>
              </a:defRPr>
            </a:lvl6pPr>
            <a:lvl7pPr marL="0" marR="0" lvl="6" indent="0" algn="l">
              <a:spcBef>
                <a:spcPts val="0"/>
              </a:spcBef>
              <a:spcAft>
                <a:spcPts val="0"/>
              </a:spcAft>
              <a:buNone/>
              <a:defRPr sz="1800" b="0" i="0" u="none" strike="noStrike" cap="none">
                <a:solidFill>
                  <a:srgbClr val="6A737B"/>
                </a:solidFill>
                <a:latin typeface="Arial"/>
                <a:ea typeface="Arial"/>
                <a:cs typeface="Arial"/>
                <a:sym typeface="Arial"/>
              </a:defRPr>
            </a:lvl7pPr>
            <a:lvl8pPr marL="0" marR="0" lvl="7" indent="0" algn="l">
              <a:spcBef>
                <a:spcPts val="0"/>
              </a:spcBef>
              <a:spcAft>
                <a:spcPts val="0"/>
              </a:spcAft>
              <a:buNone/>
              <a:defRPr sz="1800" b="0" i="0" u="none" strike="noStrike" cap="none">
                <a:solidFill>
                  <a:srgbClr val="6A737B"/>
                </a:solidFill>
                <a:latin typeface="Arial"/>
                <a:ea typeface="Arial"/>
                <a:cs typeface="Arial"/>
                <a:sym typeface="Arial"/>
              </a:defRPr>
            </a:lvl8pPr>
            <a:lvl9pPr marL="0" marR="0" lvl="8" indent="0" algn="l">
              <a:spcBef>
                <a:spcPts val="0"/>
              </a:spcBef>
              <a:spcAft>
                <a:spcPts val="0"/>
              </a:spcAft>
              <a:buNone/>
              <a:defRPr sz="1800" b="0" i="0" u="none" strike="noStrike" cap="none">
                <a:solidFill>
                  <a:srgbClr val="6A737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180722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B58385-22F6-7C41-B3F1-34852C8656B0}" type="datetimeFigureOut">
              <a:rPr lang="en-US" smtClean="0"/>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24C1F-266E-8F49-98B1-21A8FB3F0AA7}" type="slidenum">
              <a:rPr lang="en-US" smtClean="0"/>
              <a:t>‹#›</a:t>
            </a:fld>
            <a:endParaRPr lang="en-US"/>
          </a:p>
        </p:txBody>
      </p:sp>
    </p:spTree>
    <p:extLst>
      <p:ext uri="{BB962C8B-B14F-4D97-AF65-F5344CB8AC3E}">
        <p14:creationId xmlns:p14="http://schemas.microsoft.com/office/powerpoint/2010/main" val="1508393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B58385-22F6-7C41-B3F1-34852C8656B0}" type="datetimeFigureOut">
              <a:rPr lang="en-US" smtClean="0"/>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24C1F-266E-8F49-98B1-21A8FB3F0AA7}" type="slidenum">
              <a:rPr lang="en-US" smtClean="0"/>
              <a:t>‹#›</a:t>
            </a:fld>
            <a:endParaRPr lang="en-US"/>
          </a:p>
        </p:txBody>
      </p:sp>
    </p:spTree>
    <p:extLst>
      <p:ext uri="{BB962C8B-B14F-4D97-AF65-F5344CB8AC3E}">
        <p14:creationId xmlns:p14="http://schemas.microsoft.com/office/powerpoint/2010/main" val="682277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B58385-22F6-7C41-B3F1-34852C8656B0}" type="datetimeFigureOut">
              <a:rPr lang="en-US" smtClean="0"/>
              <a:t>4/23/2021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24C1F-266E-8F49-98B1-21A8FB3F0AA7}" type="slidenum">
              <a:rPr lang="en-US" smtClean="0"/>
              <a:t>‹#›</a:t>
            </a:fld>
            <a:endParaRPr lang="en-US"/>
          </a:p>
        </p:txBody>
      </p:sp>
    </p:spTree>
    <p:extLst>
      <p:ext uri="{BB962C8B-B14F-4D97-AF65-F5344CB8AC3E}">
        <p14:creationId xmlns:p14="http://schemas.microsoft.com/office/powerpoint/2010/main" val="3482469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B58385-22F6-7C41-B3F1-34852C8656B0}" type="datetimeFigureOut">
              <a:rPr lang="en-US" smtClean="0"/>
              <a:t>4/23/2021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924C1F-266E-8F49-98B1-21A8FB3F0AA7}" type="slidenum">
              <a:rPr lang="en-US" smtClean="0"/>
              <a:t>‹#›</a:t>
            </a:fld>
            <a:endParaRPr lang="en-US"/>
          </a:p>
        </p:txBody>
      </p:sp>
    </p:spTree>
    <p:extLst>
      <p:ext uri="{BB962C8B-B14F-4D97-AF65-F5344CB8AC3E}">
        <p14:creationId xmlns:p14="http://schemas.microsoft.com/office/powerpoint/2010/main" val="298518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B58385-22F6-7C41-B3F1-34852C8656B0}" type="datetimeFigureOut">
              <a:rPr lang="en-US" smtClean="0"/>
              <a:t>4/23/2021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924C1F-266E-8F49-98B1-21A8FB3F0AA7}" type="slidenum">
              <a:rPr lang="en-US" smtClean="0"/>
              <a:t>‹#›</a:t>
            </a:fld>
            <a:endParaRPr lang="en-US"/>
          </a:p>
        </p:txBody>
      </p:sp>
    </p:spTree>
    <p:extLst>
      <p:ext uri="{BB962C8B-B14F-4D97-AF65-F5344CB8AC3E}">
        <p14:creationId xmlns:p14="http://schemas.microsoft.com/office/powerpoint/2010/main" val="3611031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B58385-22F6-7C41-B3F1-34852C8656B0}" type="datetimeFigureOut">
              <a:rPr lang="en-US" smtClean="0"/>
              <a:t>4/23/2021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924C1F-266E-8F49-98B1-21A8FB3F0AA7}" type="slidenum">
              <a:rPr lang="en-US" smtClean="0"/>
              <a:t>‹#›</a:t>
            </a:fld>
            <a:endParaRPr lang="en-US"/>
          </a:p>
        </p:txBody>
      </p:sp>
    </p:spTree>
    <p:extLst>
      <p:ext uri="{BB962C8B-B14F-4D97-AF65-F5344CB8AC3E}">
        <p14:creationId xmlns:p14="http://schemas.microsoft.com/office/powerpoint/2010/main" val="3099326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B58385-22F6-7C41-B3F1-34852C8656B0}" type="datetimeFigureOut">
              <a:rPr lang="en-US" smtClean="0"/>
              <a:t>4/23/2021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24C1F-266E-8F49-98B1-21A8FB3F0AA7}" type="slidenum">
              <a:rPr lang="en-US" smtClean="0"/>
              <a:t>‹#›</a:t>
            </a:fld>
            <a:endParaRPr lang="en-US"/>
          </a:p>
        </p:txBody>
      </p:sp>
    </p:spTree>
    <p:extLst>
      <p:ext uri="{BB962C8B-B14F-4D97-AF65-F5344CB8AC3E}">
        <p14:creationId xmlns:p14="http://schemas.microsoft.com/office/powerpoint/2010/main" val="3892786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B58385-22F6-7C41-B3F1-34852C8656B0}" type="datetimeFigureOut">
              <a:rPr lang="en-US" smtClean="0"/>
              <a:t>4/23/2021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24C1F-266E-8F49-98B1-21A8FB3F0AA7}" type="slidenum">
              <a:rPr lang="en-US" smtClean="0"/>
              <a:t>‹#›</a:t>
            </a:fld>
            <a:endParaRPr lang="en-US"/>
          </a:p>
        </p:txBody>
      </p:sp>
    </p:spTree>
    <p:extLst>
      <p:ext uri="{BB962C8B-B14F-4D97-AF65-F5344CB8AC3E}">
        <p14:creationId xmlns:p14="http://schemas.microsoft.com/office/powerpoint/2010/main" val="2290916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B58385-22F6-7C41-B3F1-34852C8656B0}" type="datetimeFigureOut">
              <a:rPr lang="en-US" smtClean="0"/>
              <a:t>4/23/2021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924C1F-266E-8F49-98B1-21A8FB3F0AA7}" type="slidenum">
              <a:rPr lang="en-US" smtClean="0"/>
              <a:t>‹#›</a:t>
            </a:fld>
            <a:endParaRPr lang="en-US"/>
          </a:p>
        </p:txBody>
      </p:sp>
    </p:spTree>
    <p:extLst>
      <p:ext uri="{BB962C8B-B14F-4D97-AF65-F5344CB8AC3E}">
        <p14:creationId xmlns:p14="http://schemas.microsoft.com/office/powerpoint/2010/main" val="455212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jpeg"/><Relationship Id="rId4" Type="http://schemas.openxmlformats.org/officeDocument/2006/relationships/image" Target="../media/image63.png"/><Relationship Id="rId9" Type="http://schemas.openxmlformats.org/officeDocument/2006/relationships/image" Target="../media/image68.jpeg"/><Relationship Id="rId1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826" y="170769"/>
            <a:ext cx="8686203" cy="6517823"/>
          </a:xfrm>
          <a:prstGeom prst="rect">
            <a:avLst/>
          </a:prstGeom>
        </p:spPr>
      </p:pic>
      <p:sp>
        <p:nvSpPr>
          <p:cNvPr id="2" name="Rectangle 1"/>
          <p:cNvSpPr/>
          <p:nvPr/>
        </p:nvSpPr>
        <p:spPr>
          <a:xfrm>
            <a:off x="129268" y="1767698"/>
            <a:ext cx="8917214" cy="263262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B2-UA Logo w white background.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58920" y="5868795"/>
            <a:ext cx="1247109" cy="828378"/>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120101"/>
            <a:ext cx="4262381" cy="815641"/>
          </a:xfrm>
          <a:prstGeom prst="rect">
            <a:avLst/>
          </a:prstGeom>
        </p:spPr>
      </p:pic>
      <p:pic>
        <p:nvPicPr>
          <p:cNvPr id="8" name="Picture 7" descr="Screen Shot 2017-10-15 at 8.38.28 P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09945" y="5935742"/>
            <a:ext cx="3568446" cy="714977"/>
          </a:xfrm>
          <a:prstGeom prst="rect">
            <a:avLst/>
          </a:prstGeom>
        </p:spPr>
      </p:pic>
      <p:sp>
        <p:nvSpPr>
          <p:cNvPr id="11" name="TextBox 1"/>
          <p:cNvSpPr txBox="1">
            <a:spLocks noChangeArrowheads="1"/>
          </p:cNvSpPr>
          <p:nvPr/>
        </p:nvSpPr>
        <p:spPr bwMode="auto">
          <a:xfrm>
            <a:off x="129268" y="1791143"/>
            <a:ext cx="8917214" cy="11172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2800" b="1" cap="small" dirty="0">
                <a:solidFill>
                  <a:srgbClr val="920D1A"/>
                </a:solidFill>
                <a:latin typeface="Plantagenet Cherokee" charset="0"/>
              </a:rPr>
              <a:t>Importance et applications de l’agrivoltaïque dans l’agriculture et les environnements des zones arides: Un système résilient au climat pour maximiser les avantages de la nourriture, de l'énergie et de l'eau</a:t>
            </a:r>
            <a:endParaRPr lang="en-US" sz="2800" b="1" cap="small" dirty="0">
              <a:solidFill>
                <a:srgbClr val="920D1A"/>
              </a:solidFill>
              <a:latin typeface="Plantagenet Cherokee" charset="0"/>
            </a:endParaRPr>
          </a:p>
        </p:txBody>
      </p:sp>
      <p:pic>
        <p:nvPicPr>
          <p:cNvPr id="12" name="Picture 11" descr="NREL.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7040" y="6000843"/>
            <a:ext cx="2411605" cy="761986"/>
          </a:xfrm>
          <a:prstGeom prst="rect">
            <a:avLst/>
          </a:prstGeom>
        </p:spPr>
      </p:pic>
      <p:sp>
        <p:nvSpPr>
          <p:cNvPr id="13" name="TextBox 12"/>
          <p:cNvSpPr txBox="1"/>
          <p:nvPr/>
        </p:nvSpPr>
        <p:spPr>
          <a:xfrm>
            <a:off x="219826" y="3790322"/>
            <a:ext cx="8686203" cy="472653"/>
          </a:xfrm>
          <a:prstGeom prst="rect">
            <a:avLst/>
          </a:prstGeom>
          <a:noFill/>
        </p:spPr>
        <p:txBody>
          <a:bodyPr wrap="square" lIns="102321" tIns="51161" rIns="102321" bIns="51161" rtlCol="0">
            <a:spAutoFit/>
          </a:bodyPr>
          <a:lstStyle/>
          <a:p>
            <a:pPr algn="ctr"/>
            <a:r>
              <a:rPr lang="en-US" sz="2400" b="1" cap="small" dirty="0">
                <a:solidFill>
                  <a:schemeClr val="tx2"/>
                </a:solidFill>
                <a:latin typeface="Cambria" panose="02040503050406030204" pitchFamily="18" charset="0"/>
              </a:rPr>
              <a:t>Greg Barron-Gafford</a:t>
            </a:r>
            <a:endParaRPr lang="en-US" sz="2000" b="1" dirty="0">
              <a:latin typeface="Cambria" panose="02040503050406030204" pitchFamily="18" charset="0"/>
            </a:endParaRPr>
          </a:p>
        </p:txBody>
      </p:sp>
    </p:spTree>
    <p:extLst>
      <p:ext uri="{BB962C8B-B14F-4D97-AF65-F5344CB8AC3E}">
        <p14:creationId xmlns:p14="http://schemas.microsoft.com/office/powerpoint/2010/main" val="3366929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1"/>
          <p:cNvSpPr txBox="1">
            <a:spLocks noChangeArrowheads="1"/>
          </p:cNvSpPr>
          <p:nvPr/>
        </p:nvSpPr>
        <p:spPr bwMode="auto">
          <a:xfrm>
            <a:off x="0" y="-73920"/>
            <a:ext cx="9144000" cy="1187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3500">
                <a:latin typeface="Plantagenet Cherokee"/>
                <a:ea typeface="ヒラギノ角ゴ ProN W3" charset="0"/>
                <a:cs typeface="Plantagenet Cherokee"/>
              </a:defRPr>
            </a:lvl1pPr>
            <a:lvl2pPr algn="ctr" eaLnBrk="0" fontAlgn="base" hangingPunct="0">
              <a:spcBef>
                <a:spcPct val="0"/>
              </a:spcBef>
              <a:spcAft>
                <a:spcPct val="0"/>
              </a:spcAft>
              <a:defRPr sz="4400">
                <a:latin typeface="Calibri" charset="0"/>
                <a:ea typeface="ＭＳ Ｐゴシック" charset="-128"/>
                <a:cs typeface="ＭＳ Ｐゴシック" charset="-128"/>
              </a:defRPr>
            </a:lvl2pPr>
            <a:lvl3pPr algn="ctr" eaLnBrk="0" fontAlgn="base" hangingPunct="0">
              <a:spcBef>
                <a:spcPct val="0"/>
              </a:spcBef>
              <a:spcAft>
                <a:spcPct val="0"/>
              </a:spcAft>
              <a:defRPr sz="4400">
                <a:latin typeface="Calibri" charset="0"/>
                <a:ea typeface="ＭＳ Ｐゴシック" charset="-128"/>
                <a:cs typeface="ＭＳ Ｐゴシック" charset="-128"/>
              </a:defRPr>
            </a:lvl3pPr>
            <a:lvl4pPr algn="ctr" eaLnBrk="0" fontAlgn="base" hangingPunct="0">
              <a:spcBef>
                <a:spcPct val="0"/>
              </a:spcBef>
              <a:spcAft>
                <a:spcPct val="0"/>
              </a:spcAft>
              <a:defRPr sz="4400">
                <a:latin typeface="Calibri" charset="0"/>
                <a:ea typeface="ＭＳ Ｐゴシック" charset="-128"/>
                <a:cs typeface="ＭＳ Ｐゴシック" charset="-128"/>
              </a:defRPr>
            </a:lvl4pPr>
            <a:lvl5pPr algn="ctr" eaLnBrk="0" fontAlgn="base" hangingPunct="0">
              <a:spcBef>
                <a:spcPct val="0"/>
              </a:spcBef>
              <a:spcAft>
                <a:spcPct val="0"/>
              </a:spcAft>
              <a:defRPr sz="4400">
                <a:latin typeface="Calibri" charset="0"/>
                <a:ea typeface="ＭＳ Ｐゴシック" charset="-128"/>
                <a:cs typeface="ＭＳ Ｐゴシック" charset="-128"/>
              </a:defRPr>
            </a:lvl5pPr>
            <a:lvl6pPr marL="457200" algn="ctr" fontAlgn="base">
              <a:spcBef>
                <a:spcPct val="0"/>
              </a:spcBef>
              <a:spcAft>
                <a:spcPct val="0"/>
              </a:spcAft>
              <a:defRPr sz="4400">
                <a:latin typeface="Calibri" charset="0"/>
                <a:ea typeface="ＭＳ Ｐゴシック" charset="-128"/>
                <a:cs typeface="ＭＳ Ｐゴシック" charset="-128"/>
              </a:defRPr>
            </a:lvl6pPr>
            <a:lvl7pPr marL="914400" algn="ctr" fontAlgn="base">
              <a:spcBef>
                <a:spcPct val="0"/>
              </a:spcBef>
              <a:spcAft>
                <a:spcPct val="0"/>
              </a:spcAft>
              <a:defRPr sz="4400">
                <a:latin typeface="Calibri" charset="0"/>
                <a:ea typeface="ＭＳ Ｐゴシック" charset="-128"/>
                <a:cs typeface="ＭＳ Ｐゴシック" charset="-128"/>
              </a:defRPr>
            </a:lvl7pPr>
            <a:lvl8pPr marL="1371600" algn="ctr" fontAlgn="base">
              <a:spcBef>
                <a:spcPct val="0"/>
              </a:spcBef>
              <a:spcAft>
                <a:spcPct val="0"/>
              </a:spcAft>
              <a:defRPr sz="4400">
                <a:latin typeface="Calibri" charset="0"/>
                <a:ea typeface="ＭＳ Ｐゴシック" charset="-128"/>
                <a:cs typeface="ＭＳ Ｐゴシック" charset="-128"/>
              </a:defRPr>
            </a:lvl8pPr>
            <a:lvl9pPr marL="1828800" algn="ctr" fontAlgn="base">
              <a:spcBef>
                <a:spcPct val="0"/>
              </a:spcBef>
              <a:spcAft>
                <a:spcPct val="0"/>
              </a:spcAft>
              <a:defRPr sz="4400">
                <a:latin typeface="Calibri" charset="0"/>
                <a:ea typeface="ＭＳ Ｐゴシック" charset="-128"/>
                <a:cs typeface="ＭＳ Ｐゴシック" charset="-128"/>
              </a:defRPr>
            </a:lvl9pPr>
          </a:lstStyle>
          <a:p>
            <a:r>
              <a:rPr lang="fr-FR" dirty="0"/>
              <a:t>Énergie - une victoire pour la production photovoltaïque!</a:t>
            </a:r>
            <a:endParaRPr lang="en-US" dirty="0"/>
          </a:p>
        </p:txBody>
      </p:sp>
      <p:sp>
        <p:nvSpPr>
          <p:cNvPr id="121" name="Rectangle 1"/>
          <p:cNvSpPr txBox="1">
            <a:spLocks noChangeArrowheads="1"/>
          </p:cNvSpPr>
          <p:nvPr/>
        </p:nvSpPr>
        <p:spPr bwMode="auto">
          <a:xfrm>
            <a:off x="5868457" y="1312848"/>
            <a:ext cx="3178682" cy="1386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fr-FR" sz="2300" dirty="0">
                <a:solidFill>
                  <a:srgbClr val="000090"/>
                </a:solidFill>
                <a:latin typeface="Plantagenet Cherokee"/>
                <a:ea typeface="ヒラギノ角ゴ ProN W3" charset="0"/>
                <a:cs typeface="Plantagenet Cherokee"/>
              </a:rPr>
              <a:t>Températures plus fraîches = efficacité accrue de PV et moins d'usure</a:t>
            </a:r>
            <a:endParaRPr lang="en-US" sz="2300" dirty="0">
              <a:solidFill>
                <a:srgbClr val="000090"/>
              </a:solidFill>
              <a:latin typeface="Plantagenet Cherokee"/>
              <a:ea typeface="ヒラギノ角ゴ ProN W3" charset="0"/>
              <a:cs typeface="Plantagenet Cherokee"/>
            </a:endParaRPr>
          </a:p>
        </p:txBody>
      </p:sp>
      <p:pic>
        <p:nvPicPr>
          <p:cNvPr id="3" name="Picture 2"/>
          <p:cNvPicPr>
            <a:picLocks noChangeAspect="1"/>
          </p:cNvPicPr>
          <p:nvPr/>
        </p:nvPicPr>
        <p: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157729" y="969029"/>
            <a:ext cx="5807589" cy="5540232"/>
          </a:xfrm>
          <a:prstGeom prst="rect">
            <a:avLst/>
          </a:prstGeom>
        </p:spPr>
      </p:pic>
      <p:sp>
        <p:nvSpPr>
          <p:cNvPr id="5" name="Rectangle 1"/>
          <p:cNvSpPr txBox="1">
            <a:spLocks noChangeArrowheads="1"/>
          </p:cNvSpPr>
          <p:nvPr/>
        </p:nvSpPr>
        <p:spPr bwMode="auto">
          <a:xfrm>
            <a:off x="5965318" y="2617151"/>
            <a:ext cx="3178682" cy="1177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fr-FR" sz="2300" dirty="0">
                <a:solidFill>
                  <a:srgbClr val="000090"/>
                </a:solidFill>
                <a:latin typeface="Plantagenet Cherokee"/>
                <a:ea typeface="ヒラギノ角ゴ ProN W3" charset="0"/>
                <a:cs typeface="Plantagenet Cherokee"/>
              </a:rPr>
              <a:t>Rafraîchissement moyen en été</a:t>
            </a:r>
            <a:r>
              <a:rPr lang="en-US" sz="2300" dirty="0">
                <a:solidFill>
                  <a:srgbClr val="000090"/>
                </a:solidFill>
                <a:latin typeface="Plantagenet Cherokee"/>
                <a:ea typeface="ヒラギノ角ゴ ProN W3" charset="0"/>
                <a:cs typeface="Plantagenet Cherokee"/>
              </a:rPr>
              <a:t> ~9oC</a:t>
            </a:r>
          </a:p>
        </p:txBody>
      </p:sp>
      <p:pic>
        <p:nvPicPr>
          <p:cNvPr id="6" name="Picture 5" descr="PV_Panel_Temp_sensitivity.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4031" y="3876455"/>
            <a:ext cx="3747497" cy="2371771"/>
          </a:xfrm>
          <a:prstGeom prst="rect">
            <a:avLst/>
          </a:prstGeom>
        </p:spPr>
      </p:pic>
      <p:sp>
        <p:nvSpPr>
          <p:cNvPr id="7" name="Right Arrow 6"/>
          <p:cNvSpPr/>
          <p:nvPr/>
        </p:nvSpPr>
        <p:spPr>
          <a:xfrm rot="2086247" flipH="1">
            <a:off x="6783538" y="4696432"/>
            <a:ext cx="574154" cy="30618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Box 3"/>
          <p:cNvSpPr txBox="1">
            <a:spLocks noChangeArrowheads="1"/>
          </p:cNvSpPr>
          <p:nvPr/>
        </p:nvSpPr>
        <p:spPr bwMode="auto">
          <a:xfrm>
            <a:off x="4347034" y="6411912"/>
            <a:ext cx="466654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400" dirty="0">
                <a:latin typeface="Plantagenet Cherokee" charset="0"/>
              </a:rPr>
              <a:t>Barron-Gafford et al. (</a:t>
            </a:r>
            <a:r>
              <a:rPr lang="en-US" sz="1400" i="1" dirty="0">
                <a:latin typeface="Plantagenet Cherokee" charset="0"/>
              </a:rPr>
              <a:t>In revision</a:t>
            </a:r>
            <a:r>
              <a:rPr lang="en-US" sz="1400" dirty="0">
                <a:latin typeface="Plantagenet Cherokee" charset="0"/>
              </a:rPr>
              <a:t>) </a:t>
            </a:r>
            <a:r>
              <a:rPr lang="en-US" sz="1400" i="1" dirty="0">
                <a:latin typeface="Plantagenet Cherokee" charset="0"/>
              </a:rPr>
              <a:t>Nature Sustainability</a:t>
            </a:r>
            <a:endParaRPr lang="en-US" sz="1200" dirty="0">
              <a:latin typeface="Plantagenet Cherokee" charset="0"/>
            </a:endParaRPr>
          </a:p>
        </p:txBody>
      </p:sp>
    </p:spTree>
    <p:extLst>
      <p:ext uri="{BB962C8B-B14F-4D97-AF65-F5344CB8AC3E}">
        <p14:creationId xmlns:p14="http://schemas.microsoft.com/office/powerpoint/2010/main" val="4950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5"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1"/>
          <p:cNvSpPr txBox="1">
            <a:spLocks noChangeArrowheads="1"/>
          </p:cNvSpPr>
          <p:nvPr/>
        </p:nvSpPr>
        <p:spPr bwMode="auto">
          <a:xfrm>
            <a:off x="0" y="-73920"/>
            <a:ext cx="9144000" cy="1187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fr-FR" sz="3500" dirty="0">
                <a:latin typeface="Plantagenet Cherokee"/>
              </a:rPr>
              <a:t>L'eau - une victoire pour les économies d'irrigation!</a:t>
            </a:r>
            <a:endParaRPr lang="en-US" sz="3500" dirty="0">
              <a:solidFill>
                <a:schemeClr val="tx1">
                  <a:lumMod val="65000"/>
                  <a:lumOff val="35000"/>
                </a:schemeClr>
              </a:solidFill>
              <a:latin typeface="Plantagenet Cherokee"/>
              <a:ea typeface="ヒラギノ角ゴ ProN W3" charset="0"/>
              <a:cs typeface="Plantagenet Cherokee"/>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904733"/>
            <a:ext cx="3619798" cy="5651269"/>
          </a:xfrm>
          <a:prstGeom prst="rect">
            <a:avLst/>
          </a:prstGeom>
        </p:spPr>
      </p:pic>
      <p:sp>
        <p:nvSpPr>
          <p:cNvPr id="5" name="Rectangle 1"/>
          <p:cNvSpPr txBox="1">
            <a:spLocks noChangeArrowheads="1"/>
          </p:cNvSpPr>
          <p:nvPr/>
        </p:nvSpPr>
        <p:spPr bwMode="auto">
          <a:xfrm>
            <a:off x="3619799" y="1246688"/>
            <a:ext cx="5322495" cy="1386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fr-FR" sz="2300" dirty="0">
                <a:solidFill>
                  <a:srgbClr val="000090"/>
                </a:solidFill>
                <a:latin typeface="Plantagenet Cherokee"/>
                <a:ea typeface="ヒラギノ角ゴ ProN W3" charset="0"/>
                <a:cs typeface="Plantagenet Cherokee"/>
              </a:rPr>
              <a:t>Changement de microclimat sous les panneaux = l'eau dure plus longtemps dans le sol</a:t>
            </a:r>
            <a:endParaRPr lang="en-US" sz="2300" dirty="0">
              <a:solidFill>
                <a:srgbClr val="000090"/>
              </a:solidFill>
              <a:latin typeface="Plantagenet Cherokee"/>
              <a:ea typeface="ヒラギノ角ゴ ProN W3" charset="0"/>
              <a:cs typeface="Plantagenet Cherokee"/>
            </a:endParaRPr>
          </a:p>
        </p:txBody>
      </p:sp>
      <p:sp>
        <p:nvSpPr>
          <p:cNvPr id="7" name="Rectangle 1"/>
          <p:cNvSpPr txBox="1">
            <a:spLocks noChangeArrowheads="1"/>
          </p:cNvSpPr>
          <p:nvPr/>
        </p:nvSpPr>
        <p:spPr bwMode="auto">
          <a:xfrm>
            <a:off x="3836007" y="2837194"/>
            <a:ext cx="4924583" cy="16505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fr-FR" sz="2300" dirty="0">
                <a:solidFill>
                  <a:srgbClr val="000090"/>
                </a:solidFill>
                <a:latin typeface="Plantagenet Cherokee"/>
                <a:ea typeface="ヒラギノ角ゴ ProN W3" charset="0"/>
                <a:cs typeface="Plantagenet Cherokee"/>
              </a:rPr>
              <a:t>Niveaux d'humidité du sol dans le système agrivoltaïque après 2 jours = réglage de contrôle après environ 2-3 heures</a:t>
            </a:r>
            <a:endParaRPr lang="en-US" sz="2300" dirty="0">
              <a:solidFill>
                <a:srgbClr val="000090"/>
              </a:solidFill>
              <a:latin typeface="Plantagenet Cherokee"/>
              <a:ea typeface="ヒラギノ角ゴ ProN W3" charset="0"/>
              <a:cs typeface="Plantagenet Cherokee"/>
            </a:endParaRPr>
          </a:p>
        </p:txBody>
      </p:sp>
      <p:sp>
        <p:nvSpPr>
          <p:cNvPr id="6" name="Rectangle 1"/>
          <p:cNvSpPr txBox="1">
            <a:spLocks noChangeArrowheads="1"/>
          </p:cNvSpPr>
          <p:nvPr/>
        </p:nvSpPr>
        <p:spPr bwMode="auto">
          <a:xfrm>
            <a:off x="3472456" y="4274309"/>
            <a:ext cx="4924583" cy="1007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fr-FR" sz="2300" i="1" dirty="0">
                <a:solidFill>
                  <a:schemeClr val="accent6">
                    <a:lumMod val="75000"/>
                  </a:schemeClr>
                </a:solidFill>
                <a:latin typeface="Plantagenet Cherokee"/>
                <a:ea typeface="ヒラギノ角ゴ ProN W3" charset="0"/>
                <a:cs typeface="Plantagenet Cherokee"/>
              </a:rPr>
              <a:t>Les terres marginales peuvent-elles devenir des terres arables?</a:t>
            </a:r>
            <a:endParaRPr lang="en-US" sz="2300" i="1" dirty="0">
              <a:solidFill>
                <a:schemeClr val="accent6">
                  <a:lumMod val="75000"/>
                </a:schemeClr>
              </a:solidFill>
              <a:latin typeface="Plantagenet Cherokee"/>
              <a:ea typeface="ヒラギノ角ゴ ProN W3" charset="0"/>
              <a:cs typeface="Plantagenet Cherokee"/>
            </a:endParaRPr>
          </a:p>
        </p:txBody>
      </p:sp>
      <p:sp>
        <p:nvSpPr>
          <p:cNvPr id="2" name="Left Arrow 1"/>
          <p:cNvSpPr/>
          <p:nvPr/>
        </p:nvSpPr>
        <p:spPr>
          <a:xfrm rot="19477157">
            <a:off x="2932815" y="2855820"/>
            <a:ext cx="1213821" cy="259620"/>
          </a:xfrm>
          <a:prstGeom prst="lef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rot="19477157">
            <a:off x="2702014" y="2855814"/>
            <a:ext cx="1213821" cy="259620"/>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1"/>
          <p:cNvSpPr txBox="1">
            <a:spLocks noChangeArrowheads="1"/>
          </p:cNvSpPr>
          <p:nvPr/>
        </p:nvSpPr>
        <p:spPr bwMode="auto">
          <a:xfrm>
            <a:off x="4109715" y="5128762"/>
            <a:ext cx="4924583" cy="1007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fr-FR" sz="2300" i="1" dirty="0">
                <a:solidFill>
                  <a:schemeClr val="accent6">
                    <a:lumMod val="75000"/>
                  </a:schemeClr>
                </a:solidFill>
                <a:latin typeface="Plantagenet Cherokee"/>
                <a:ea typeface="ヒラギノ角ゴ ProN W3" charset="0"/>
                <a:cs typeface="Plantagenet Cherokee"/>
              </a:rPr>
              <a:t>Pouvons-nous réellement réduire notre consommation d'eau d'irrigation?</a:t>
            </a:r>
            <a:endParaRPr lang="en-US" sz="2300" i="1" dirty="0">
              <a:solidFill>
                <a:schemeClr val="accent6">
                  <a:lumMod val="75000"/>
                </a:schemeClr>
              </a:solidFill>
              <a:latin typeface="Plantagenet Cherokee"/>
              <a:ea typeface="ヒラギノ角ゴ ProN W3" charset="0"/>
              <a:cs typeface="Plantagenet Cherokee"/>
            </a:endParaRPr>
          </a:p>
        </p:txBody>
      </p:sp>
      <p:sp>
        <p:nvSpPr>
          <p:cNvPr id="10" name="Text Box 3"/>
          <p:cNvSpPr txBox="1">
            <a:spLocks noChangeArrowheads="1"/>
          </p:cNvSpPr>
          <p:nvPr/>
        </p:nvSpPr>
        <p:spPr bwMode="auto">
          <a:xfrm>
            <a:off x="4405950" y="6445621"/>
            <a:ext cx="466654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400" dirty="0">
                <a:latin typeface="Plantagenet Cherokee" charset="0"/>
              </a:rPr>
              <a:t>Barron-Gafford et al. (</a:t>
            </a:r>
            <a:r>
              <a:rPr lang="en-US" sz="1400" i="1" dirty="0">
                <a:latin typeface="Plantagenet Cherokee" charset="0"/>
              </a:rPr>
              <a:t>In revision</a:t>
            </a:r>
            <a:r>
              <a:rPr lang="en-US" sz="1400" dirty="0">
                <a:latin typeface="Plantagenet Cherokee" charset="0"/>
              </a:rPr>
              <a:t>) </a:t>
            </a:r>
            <a:r>
              <a:rPr lang="en-US" sz="1400" i="1" dirty="0">
                <a:latin typeface="Plantagenet Cherokee" charset="0"/>
              </a:rPr>
              <a:t>Nature Sustainability</a:t>
            </a:r>
            <a:endParaRPr lang="en-US" sz="1200" dirty="0">
              <a:latin typeface="Plantagenet Cherokee" charset="0"/>
            </a:endParaRPr>
          </a:p>
        </p:txBody>
      </p:sp>
      <p:pic>
        <p:nvPicPr>
          <p:cNvPr id="11" name="Picture 10" descr="Screen Shot 2019-09-09 at 12.59.21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456" y="1433775"/>
            <a:ext cx="8893842" cy="3624660"/>
          </a:xfrm>
          <a:prstGeom prst="rect">
            <a:avLst/>
          </a:prstGeom>
        </p:spPr>
      </p:pic>
    </p:spTree>
    <p:extLst>
      <p:ext uri="{BB962C8B-B14F-4D97-AF65-F5344CB8AC3E}">
        <p14:creationId xmlns:p14="http://schemas.microsoft.com/office/powerpoint/2010/main" val="323422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P spid="2" grpId="0" animBg="1"/>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Grp="1" noChangeArrowheads="1"/>
          </p:cNvSpPr>
          <p:nvPr>
            <p:ph type="title"/>
          </p:nvPr>
        </p:nvSpPr>
        <p:spPr>
          <a:xfrm>
            <a:off x="0" y="100389"/>
            <a:ext cx="9144000" cy="827134"/>
          </a:xfrm>
        </p:spPr>
        <p:txBody>
          <a:bodyPr>
            <a:normAutofit/>
          </a:bodyPr>
          <a:lstStyle/>
          <a:p>
            <a:r>
              <a:rPr lang="fr-FR" sz="3200" dirty="0">
                <a:latin typeface="Plantagenet Cherokee"/>
              </a:rPr>
              <a:t>Autres découvertes intéressantes…</a:t>
            </a:r>
            <a:endParaRPr lang="en-US" sz="3200" dirty="0">
              <a:latin typeface="Plantagenet Cherokee"/>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230" y="929386"/>
            <a:ext cx="4342070" cy="2699373"/>
          </a:xfrm>
          <a:prstGeom prst="rect">
            <a:avLst/>
          </a:prstGeom>
          <a:ln>
            <a:solidFill>
              <a:schemeClr val="tx1"/>
            </a:solidFill>
          </a:ln>
        </p:spPr>
      </p:pic>
      <p:sp>
        <p:nvSpPr>
          <p:cNvPr id="12" name="Rectangle 1"/>
          <p:cNvSpPr txBox="1">
            <a:spLocks noChangeArrowheads="1"/>
          </p:cNvSpPr>
          <p:nvPr/>
        </p:nvSpPr>
        <p:spPr>
          <a:xfrm>
            <a:off x="282239" y="3628759"/>
            <a:ext cx="2032366" cy="365902"/>
          </a:xfrm>
          <a:prstGeom prst="rect">
            <a:avLst/>
          </a:prstGeom>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Agrivoltaïque</a:t>
            </a:r>
            <a:endParaRPr lang="en-US" sz="1800" dirty="0">
              <a:latin typeface="Plantagenet Cherokee"/>
              <a:ea typeface="ヒラギノ角ゴ ProN W3" charset="0"/>
              <a:cs typeface="Plantagenet Cherokee"/>
            </a:endParaRPr>
          </a:p>
        </p:txBody>
      </p:sp>
      <p:sp>
        <p:nvSpPr>
          <p:cNvPr id="13" name="Rectangle 1"/>
          <p:cNvSpPr txBox="1">
            <a:spLocks noChangeArrowheads="1"/>
          </p:cNvSpPr>
          <p:nvPr/>
        </p:nvSpPr>
        <p:spPr>
          <a:xfrm>
            <a:off x="2661564" y="3628759"/>
            <a:ext cx="2032366" cy="365902"/>
          </a:xfrm>
          <a:prstGeom prst="rect">
            <a:avLst/>
          </a:prstGeom>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Soleil ouvert</a:t>
            </a:r>
            <a:endParaRPr lang="en-US" sz="1800" dirty="0">
              <a:latin typeface="Plantagenet Cherokee"/>
              <a:ea typeface="ヒラギノ角ゴ ProN W3" charset="0"/>
              <a:cs typeface="Plantagenet Cherokee"/>
            </a:endParaRP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14425" y="2670621"/>
            <a:ext cx="1986059" cy="2648079"/>
          </a:xfrm>
          <a:prstGeom prst="rect">
            <a:avLst/>
          </a:prstGeom>
        </p:spPr>
      </p:pic>
      <p:sp>
        <p:nvSpPr>
          <p:cNvPr id="15" name="Rectangle 1"/>
          <p:cNvSpPr txBox="1">
            <a:spLocks noChangeArrowheads="1"/>
          </p:cNvSpPr>
          <p:nvPr/>
        </p:nvSpPr>
        <p:spPr bwMode="auto">
          <a:xfrm>
            <a:off x="4705505" y="1248376"/>
            <a:ext cx="4335720" cy="10945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2300" dirty="0">
                <a:solidFill>
                  <a:srgbClr val="000090"/>
                </a:solidFill>
                <a:latin typeface="Plantagenet Cherokee"/>
                <a:ea typeface="ヒラギノ角ゴ ProN W3" charset="0"/>
                <a:cs typeface="Plantagenet Cherokee"/>
              </a:rPr>
              <a:t>*</a:t>
            </a:r>
            <a:r>
              <a:rPr lang="fr-FR" sz="2300" dirty="0">
                <a:solidFill>
                  <a:srgbClr val="000090"/>
                </a:solidFill>
                <a:latin typeface="Plantagenet Cherokee"/>
              </a:rPr>
              <a:t>Faire l’extension de la saison de croissance (changer la phénologie)</a:t>
            </a:r>
            <a:endParaRPr lang="en-US" sz="2300" dirty="0">
              <a:solidFill>
                <a:srgbClr val="000090"/>
              </a:solidFill>
              <a:latin typeface="Plantagenet Cherokee"/>
            </a:endParaRPr>
          </a:p>
        </p:txBody>
      </p:sp>
      <p:pic>
        <p:nvPicPr>
          <p:cNvPr id="2" name="Picture 1" descr="Screen Shot 2019-02-07 at 9.51.31 AM.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394" y="3994661"/>
            <a:ext cx="4373906" cy="2723814"/>
          </a:xfrm>
          <a:prstGeom prst="rect">
            <a:avLst/>
          </a:prstGeom>
        </p:spPr>
      </p:pic>
      <p:pic>
        <p:nvPicPr>
          <p:cNvPr id="9" name="Picture 8" descr="IMG_5948.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5264458" y="3767271"/>
            <a:ext cx="3261036" cy="2445777"/>
          </a:xfrm>
          <a:prstGeom prst="rect">
            <a:avLst/>
          </a:prstGeom>
          <a:ln w="12700">
            <a:solidFill>
              <a:schemeClr val="tx1"/>
            </a:solidFill>
          </a:ln>
        </p:spPr>
      </p:pic>
    </p:spTree>
    <p:extLst>
      <p:ext uri="{BB962C8B-B14F-4D97-AF65-F5344CB8AC3E}">
        <p14:creationId xmlns:p14="http://schemas.microsoft.com/office/powerpoint/2010/main" val="105527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p:cNvSpPr>
            <a:spLocks noGrp="1" noChangeArrowheads="1"/>
          </p:cNvSpPr>
          <p:nvPr>
            <p:ph type="title"/>
          </p:nvPr>
        </p:nvSpPr>
        <p:spPr>
          <a:xfrm>
            <a:off x="0" y="27566"/>
            <a:ext cx="9144000" cy="840918"/>
          </a:xfrm>
        </p:spPr>
        <p:txBody>
          <a:bodyPr>
            <a:normAutofit/>
          </a:bodyPr>
          <a:lstStyle/>
          <a:p>
            <a:r>
              <a:rPr lang="fr-FR" sz="3500" i="1" dirty="0">
                <a:latin typeface="Plantagenet Cherokee"/>
              </a:rPr>
              <a:t>Examen d'une adoption plus large…</a:t>
            </a:r>
            <a:endParaRPr lang="en-US" sz="3500" i="1" dirty="0">
              <a:latin typeface="Plantagenet Cherokee"/>
            </a:endParaRPr>
          </a:p>
        </p:txBody>
      </p:sp>
      <p:sp>
        <p:nvSpPr>
          <p:cNvPr id="5" name="Rectangle 1"/>
          <p:cNvSpPr txBox="1">
            <a:spLocks noChangeArrowheads="1"/>
          </p:cNvSpPr>
          <p:nvPr/>
        </p:nvSpPr>
        <p:spPr bwMode="auto">
          <a:xfrm>
            <a:off x="-76245" y="1145118"/>
            <a:ext cx="2895085" cy="11363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fr-FR" sz="2200" dirty="0">
                <a:latin typeface="Plantagenet Cherokee"/>
              </a:rPr>
              <a:t>Exploration des applications à travers les gradients environnementaux aux États-Unis…</a:t>
            </a:r>
            <a:endParaRPr lang="en-US" sz="2200" dirty="0">
              <a:latin typeface="Plantagenet Cherokee"/>
            </a:endParaRPr>
          </a:p>
        </p:txBody>
      </p:sp>
      <p:pic>
        <p:nvPicPr>
          <p:cNvPr id="6" name="Picture 2" descr="http://www.theecologist.org/siteimage/scale/0/0/387348.jpg">
            <a:extLst>
              <a:ext uri="{FF2B5EF4-FFF2-40B4-BE49-F238E27FC236}">
                <a16:creationId xmlns:a16="http://schemas.microsoft.com/office/drawing/2014/main" id="{DF1A6B56-7EEF-4A0D-A6A3-9CA2638F405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7218" y="3824823"/>
            <a:ext cx="3548352" cy="2660571"/>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F1A6B56-7EEF-4A0D-A6A3-9CA2638F405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2818840" y="868484"/>
            <a:ext cx="3352800" cy="268363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DF1A6B56-7EEF-4A0D-A6A3-9CA2638F405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990367" y="3904926"/>
            <a:ext cx="3772633" cy="2714414"/>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0" name="Rectangle 1"/>
          <p:cNvSpPr txBox="1">
            <a:spLocks noChangeArrowheads="1"/>
          </p:cNvSpPr>
          <p:nvPr/>
        </p:nvSpPr>
        <p:spPr bwMode="auto">
          <a:xfrm>
            <a:off x="76155" y="3285405"/>
            <a:ext cx="2895085" cy="6195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fr-FR" sz="2200" dirty="0">
                <a:latin typeface="Plantagenet Cherokee"/>
              </a:rPr>
              <a:t>PV + pâturage</a:t>
            </a:r>
            <a:endParaRPr lang="en-US" sz="2200" dirty="0">
              <a:latin typeface="Plantagenet Cherokee"/>
            </a:endParaRPr>
          </a:p>
        </p:txBody>
      </p:sp>
      <p:sp>
        <p:nvSpPr>
          <p:cNvPr id="11" name="Rectangle 1"/>
          <p:cNvSpPr txBox="1">
            <a:spLocks noChangeArrowheads="1"/>
          </p:cNvSpPr>
          <p:nvPr/>
        </p:nvSpPr>
        <p:spPr bwMode="auto">
          <a:xfrm>
            <a:off x="6108997" y="3285405"/>
            <a:ext cx="2805327" cy="6195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fr-FR" sz="2200" dirty="0">
                <a:latin typeface="Plantagenet Cherokee"/>
              </a:rPr>
              <a:t>… Et Afrique de l'Est</a:t>
            </a:r>
            <a:endParaRPr lang="en-US" sz="2200" dirty="0">
              <a:latin typeface="Plantagenet Cherokee"/>
            </a:endParaRPr>
          </a:p>
        </p:txBody>
      </p:sp>
      <p:grpSp>
        <p:nvGrpSpPr>
          <p:cNvPr id="4" name="Group 3"/>
          <p:cNvGrpSpPr/>
          <p:nvPr/>
        </p:nvGrpSpPr>
        <p:grpSpPr>
          <a:xfrm>
            <a:off x="6789069" y="802980"/>
            <a:ext cx="2485141" cy="2530165"/>
            <a:chOff x="6789069" y="802980"/>
            <a:chExt cx="2485141" cy="2530165"/>
          </a:xfrm>
        </p:grpSpPr>
        <p:grpSp>
          <p:nvGrpSpPr>
            <p:cNvPr id="3" name="Group 2"/>
            <p:cNvGrpSpPr/>
            <p:nvPr/>
          </p:nvGrpSpPr>
          <p:grpSpPr>
            <a:xfrm>
              <a:off x="7008688" y="802980"/>
              <a:ext cx="2154409" cy="2214256"/>
              <a:chOff x="7008688" y="936652"/>
              <a:chExt cx="2154409" cy="2214256"/>
            </a:xfrm>
          </p:grpSpPr>
          <p:pic>
            <p:nvPicPr>
              <p:cNvPr id="12" name="Picture 11" descr="NREL.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08688" y="936652"/>
                <a:ext cx="2154409" cy="680721"/>
              </a:xfrm>
              <a:prstGeom prst="rect">
                <a:avLst/>
              </a:prstGeom>
            </p:spPr>
          </p:pic>
          <p:pic>
            <p:nvPicPr>
              <p:cNvPr id="18" name="Picture 17" descr="Screen Shot 2018-12-11 at 9.50.02 AM.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730618" y="1598278"/>
                <a:ext cx="1384735" cy="1552630"/>
              </a:xfrm>
              <a:prstGeom prst="rect">
                <a:avLst/>
              </a:prstGeom>
            </p:spPr>
          </p:pic>
        </p:grpSp>
        <p:sp>
          <p:nvSpPr>
            <p:cNvPr id="19" name="Rectangle 1"/>
            <p:cNvSpPr txBox="1">
              <a:spLocks noChangeArrowheads="1"/>
            </p:cNvSpPr>
            <p:nvPr/>
          </p:nvSpPr>
          <p:spPr bwMode="auto">
            <a:xfrm>
              <a:off x="6789069" y="2866024"/>
              <a:ext cx="2485141" cy="467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2200" dirty="0">
                  <a:solidFill>
                    <a:srgbClr val="1F497D"/>
                  </a:solidFill>
                  <a:latin typeface="Plantagenet Cherokee"/>
                  <a:ea typeface="ヒラギノ角ゴ ProN W3" charset="0"/>
                  <a:cs typeface="Plantagenet Cherokee"/>
                </a:rPr>
                <a:t>Jordan Macknick</a:t>
              </a:r>
            </a:p>
          </p:txBody>
        </p:sp>
      </p:grpSp>
    </p:spTree>
    <p:extLst>
      <p:ext uri="{BB962C8B-B14F-4D97-AF65-F5344CB8AC3E}">
        <p14:creationId xmlns:p14="http://schemas.microsoft.com/office/powerpoint/2010/main" val="2363673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p:cNvSpPr>
            <a:spLocks noGrp="1" noChangeArrowheads="1"/>
          </p:cNvSpPr>
          <p:nvPr>
            <p:ph type="title"/>
          </p:nvPr>
        </p:nvSpPr>
        <p:spPr>
          <a:xfrm>
            <a:off x="0" y="150568"/>
            <a:ext cx="9144000" cy="1332471"/>
          </a:xfrm>
        </p:spPr>
        <p:txBody>
          <a:bodyPr>
            <a:normAutofit fontScale="90000"/>
          </a:bodyPr>
          <a:lstStyle/>
          <a:p>
            <a:r>
              <a:rPr lang="fr-FR" sz="3300" dirty="0">
                <a:solidFill>
                  <a:srgbClr val="20477D"/>
                </a:solidFill>
                <a:latin typeface="Cambria"/>
              </a:rPr>
              <a:t>L'agrivoltaïque en Afrique de l'Est: </a:t>
            </a:r>
            <a:br>
              <a:rPr lang="fr-FR" sz="3300" dirty="0">
                <a:solidFill>
                  <a:srgbClr val="20477D"/>
                </a:solidFill>
                <a:latin typeface="Cambria"/>
              </a:rPr>
            </a:br>
            <a:r>
              <a:rPr lang="fr-FR" sz="3300" dirty="0">
                <a:solidFill>
                  <a:srgbClr val="920D1A"/>
                </a:solidFill>
                <a:latin typeface="Cambria"/>
              </a:rPr>
              <a:t>Récolter deux fois le soleil: les agrivoltaïques pourraient-ils améliorer la sécurité énergétique et alimentaire en Afrique de l'Est?</a:t>
            </a:r>
            <a:endParaRPr lang="en-US" sz="3300" dirty="0">
              <a:solidFill>
                <a:srgbClr val="920D1A"/>
              </a:solidFill>
              <a:latin typeface="Cambria"/>
            </a:endParaRPr>
          </a:p>
        </p:txBody>
      </p:sp>
      <p:pic>
        <p:nvPicPr>
          <p:cNvPr id="19" name="Picture 18" descr="DSC0167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852" y="1788369"/>
            <a:ext cx="6488484" cy="4325656"/>
          </a:xfrm>
          <a:prstGeom prst="rect">
            <a:avLst/>
          </a:prstGeom>
        </p:spPr>
      </p:pic>
      <p:pic>
        <p:nvPicPr>
          <p:cNvPr id="8" name="Picture 2">
            <a:extLst>
              <a:ext uri="{FF2B5EF4-FFF2-40B4-BE49-F238E27FC236}">
                <a16:creationId xmlns:a16="http://schemas.microsoft.com/office/drawing/2014/main" id="{DF1A6B56-7EEF-4A0D-A6A3-9CA2638F405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5525661" y="1594469"/>
            <a:ext cx="3240795" cy="2331756"/>
          </a:xfrm>
          <a:prstGeom prst="rect">
            <a:avLst/>
          </a:prstGeom>
          <a:noFill/>
          <a:ln w="28575" cmpd="sng">
            <a:solidFill>
              <a:srgbClr val="4472C4"/>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 name="Group 4"/>
          <p:cNvGrpSpPr/>
          <p:nvPr/>
        </p:nvGrpSpPr>
        <p:grpSpPr>
          <a:xfrm>
            <a:off x="76887" y="2575900"/>
            <a:ext cx="2331756" cy="3516140"/>
            <a:chOff x="76887" y="2575900"/>
            <a:chExt cx="2331756" cy="3516140"/>
          </a:xfrm>
        </p:grpSpPr>
        <p:pic>
          <p:nvPicPr>
            <p:cNvPr id="12" name="Picture 2">
              <a:extLst>
                <a:ext uri="{FF2B5EF4-FFF2-40B4-BE49-F238E27FC236}">
                  <a16:creationId xmlns:a16="http://schemas.microsoft.com/office/drawing/2014/main" id="{DF1A6B56-7EEF-4A0D-A6A3-9CA2638F4054}"/>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76887" y="2575900"/>
              <a:ext cx="2331756" cy="2331756"/>
            </a:xfrm>
            <a:prstGeom prst="rect">
              <a:avLst/>
            </a:prstGeom>
            <a:noFill/>
            <a:ln w="28575" cmpd="sng">
              <a:solidFill>
                <a:srgbClr val="4472C4"/>
              </a:solidFill>
              <a:miter lim="800000"/>
              <a:headEnd/>
              <a:tailEnd/>
            </a:ln>
            <a:extLst>
              <a:ext uri="{909E8E84-426E-40dd-AFC4-6F175D3DCCD1}">
                <a14:hiddenFill xmlns=""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DF1A6B56-7EEF-4A0D-A6A3-9CA2638F4054}"/>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76887" y="4907656"/>
              <a:ext cx="2331756" cy="1184384"/>
            </a:xfrm>
            <a:prstGeom prst="rect">
              <a:avLst/>
            </a:prstGeom>
            <a:noFill/>
            <a:ln w="28575" cmpd="sng">
              <a:solidFill>
                <a:srgbClr val="4472C4"/>
              </a:solidFill>
              <a:miter lim="800000"/>
              <a:headEnd/>
              <a:tailEnd/>
            </a:ln>
            <a:extLst>
              <a:ext uri="{909E8E84-426E-40dd-AFC4-6F175D3DCCD1}">
                <a14:hiddenFill xmlns="" xmlns:a14="http://schemas.microsoft.com/office/drawing/2010/main">
                  <a:solidFill>
                    <a:srgbClr val="FFFFFF"/>
                  </a:solidFill>
                </a14:hiddenFill>
              </a:ext>
            </a:extLst>
          </p:spPr>
        </p:pic>
      </p:grpSp>
      <p:pic>
        <p:nvPicPr>
          <p:cNvPr id="20" name="Picture 2">
            <a:extLst>
              <a:ext uri="{FF2B5EF4-FFF2-40B4-BE49-F238E27FC236}">
                <a16:creationId xmlns:a16="http://schemas.microsoft.com/office/drawing/2014/main" id="{DF1A6B56-7EEF-4A0D-A6A3-9CA2638F405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4759825" y="2575900"/>
            <a:ext cx="2101714" cy="2721295"/>
          </a:xfrm>
          <a:prstGeom prst="rect">
            <a:avLst/>
          </a:prstGeom>
          <a:noFill/>
          <a:ln w="28575" cmpd="sng">
            <a:solidFill>
              <a:srgbClr val="4472C4"/>
            </a:solidFill>
            <a:miter lim="800000"/>
            <a:headEnd/>
            <a:tailEnd/>
          </a:ln>
          <a:extLst>
            <a:ext uri="{909E8E84-426E-40dd-AFC4-6F175D3DCCD1}">
              <a14:hiddenFill xmlns="" xmlns:a14="http://schemas.microsoft.com/office/drawing/2010/main">
                <a:solidFill>
                  <a:srgbClr val="FFFFFF"/>
                </a:solidFill>
              </a14:hiddenFill>
            </a:ext>
          </a:extLst>
        </p:spPr>
      </p:pic>
      <p:sp>
        <p:nvSpPr>
          <p:cNvPr id="9" name="Rectangle 1"/>
          <p:cNvSpPr txBox="1">
            <a:spLocks noChangeArrowheads="1"/>
          </p:cNvSpPr>
          <p:nvPr/>
        </p:nvSpPr>
        <p:spPr>
          <a:xfrm>
            <a:off x="76887" y="6114025"/>
            <a:ext cx="9144000" cy="743975"/>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300" dirty="0">
                <a:solidFill>
                  <a:srgbClr val="20477D"/>
                </a:solidFill>
                <a:latin typeface="Cambria"/>
                <a:ea typeface="ヒラギノ角ゴ ProN W3" charset="0"/>
                <a:cs typeface="Cambria"/>
              </a:rPr>
              <a:t>Contact:</a:t>
            </a:r>
            <a:r>
              <a:rPr lang="en-US" sz="3300" dirty="0">
                <a:solidFill>
                  <a:srgbClr val="920D1A"/>
                </a:solidFill>
                <a:latin typeface="Cambria"/>
                <a:ea typeface="ヒラギノ角ゴ ProN W3" charset="0"/>
                <a:cs typeface="Cambria"/>
              </a:rPr>
              <a:t> Richard Randle-</a:t>
            </a:r>
            <a:r>
              <a:rPr lang="en-US" sz="3300" dirty="0" err="1">
                <a:solidFill>
                  <a:srgbClr val="920D1A"/>
                </a:solidFill>
                <a:latin typeface="Cambria"/>
                <a:ea typeface="ヒラギノ角ゴ ProN W3" charset="0"/>
                <a:cs typeface="Cambria"/>
              </a:rPr>
              <a:t>Boggis</a:t>
            </a:r>
            <a:r>
              <a:rPr lang="en-US" sz="3300" dirty="0">
                <a:solidFill>
                  <a:srgbClr val="920D1A"/>
                </a:solidFill>
                <a:latin typeface="Cambria"/>
                <a:ea typeface="ヒラギノ角ゴ ProN W3" charset="0"/>
                <a:cs typeface="Cambria"/>
              </a:rPr>
              <a:t>:</a:t>
            </a:r>
          </a:p>
          <a:p>
            <a:pPr algn="l"/>
            <a:r>
              <a:rPr lang="en-US" sz="3300" dirty="0" err="1">
                <a:solidFill>
                  <a:srgbClr val="920D1A"/>
                </a:solidFill>
                <a:latin typeface="Cambria"/>
                <a:ea typeface="ヒラギノ角ゴ ProN W3" charset="0"/>
                <a:cs typeface="Cambria"/>
              </a:rPr>
              <a:t>r.randle-boggis@sheffield.ac.uk</a:t>
            </a:r>
            <a:endParaRPr lang="en-US" sz="3300" dirty="0">
              <a:solidFill>
                <a:srgbClr val="920D1A"/>
              </a:solidFill>
              <a:latin typeface="Cambria"/>
              <a:ea typeface="ヒラギノ角ゴ ProN W3" charset="0"/>
              <a:cs typeface="Cambria"/>
            </a:endParaRPr>
          </a:p>
        </p:txBody>
      </p:sp>
    </p:spTree>
    <p:extLst>
      <p:ext uri="{BB962C8B-B14F-4D97-AF65-F5344CB8AC3E}">
        <p14:creationId xmlns:p14="http://schemas.microsoft.com/office/powerpoint/2010/main" val="47655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p:cNvSpPr>
            <a:spLocks noGrp="1" noChangeArrowheads="1"/>
          </p:cNvSpPr>
          <p:nvPr>
            <p:ph type="title"/>
          </p:nvPr>
        </p:nvSpPr>
        <p:spPr>
          <a:xfrm>
            <a:off x="0" y="92693"/>
            <a:ext cx="9144000" cy="1332471"/>
          </a:xfrm>
        </p:spPr>
        <p:txBody>
          <a:bodyPr>
            <a:normAutofit fontScale="90000"/>
          </a:bodyPr>
          <a:lstStyle/>
          <a:p>
            <a:r>
              <a:rPr lang="fr-FR" sz="3300" dirty="0">
                <a:solidFill>
                  <a:srgbClr val="20477D"/>
                </a:solidFill>
                <a:latin typeface="Cambria"/>
              </a:rPr>
              <a:t>L'agrivoltaïque en Afrique de l'Est: </a:t>
            </a:r>
            <a:br>
              <a:rPr lang="fr-FR" sz="3300" dirty="0">
                <a:solidFill>
                  <a:srgbClr val="20477D"/>
                </a:solidFill>
                <a:latin typeface="Cambria"/>
              </a:rPr>
            </a:br>
            <a:r>
              <a:rPr lang="fr-FR" sz="3300" dirty="0">
                <a:solidFill>
                  <a:srgbClr val="920D1A"/>
                </a:solidFill>
                <a:latin typeface="Cambria"/>
              </a:rPr>
              <a:t>Récolter deux fois le soleil: les agrivoltaïques pourraient-ils améliorer la sécurité énergétique et alimentaire en Afrique de l'Est?</a:t>
            </a:r>
            <a:endParaRPr lang="en-US" sz="3300" dirty="0">
              <a:solidFill>
                <a:srgbClr val="920D1A"/>
              </a:solidFill>
              <a:latin typeface="Cambria"/>
              <a:ea typeface="ヒラギノ角ゴ ProN W3" charset="0"/>
              <a:cs typeface="Cambria"/>
            </a:endParaRPr>
          </a:p>
        </p:txBody>
      </p:sp>
      <p:pic>
        <p:nvPicPr>
          <p:cNvPr id="19" name="Picture 1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769" y="1712374"/>
            <a:ext cx="8524681" cy="3106041"/>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0032" y="1663249"/>
            <a:ext cx="7291592" cy="4903721"/>
          </a:xfrm>
          <a:prstGeom prst="rect">
            <a:avLst/>
          </a:prstGeom>
        </p:spPr>
      </p:pic>
      <p:sp>
        <p:nvSpPr>
          <p:cNvPr id="5" name="Rectangle 1"/>
          <p:cNvSpPr txBox="1">
            <a:spLocks noChangeArrowheads="1"/>
          </p:cNvSpPr>
          <p:nvPr/>
        </p:nvSpPr>
        <p:spPr>
          <a:xfrm>
            <a:off x="76887" y="6114025"/>
            <a:ext cx="9144000" cy="743975"/>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300" dirty="0">
                <a:solidFill>
                  <a:srgbClr val="20477D"/>
                </a:solidFill>
                <a:latin typeface="Cambria"/>
                <a:ea typeface="ヒラギノ角ゴ ProN W3" charset="0"/>
                <a:cs typeface="Cambria"/>
              </a:rPr>
              <a:t>Contact:</a:t>
            </a:r>
            <a:r>
              <a:rPr lang="en-US" sz="3300" dirty="0">
                <a:solidFill>
                  <a:srgbClr val="920D1A"/>
                </a:solidFill>
                <a:latin typeface="Cambria"/>
                <a:ea typeface="ヒラギノ角ゴ ProN W3" charset="0"/>
                <a:cs typeface="Cambria"/>
              </a:rPr>
              <a:t> Richard Randle-</a:t>
            </a:r>
            <a:r>
              <a:rPr lang="en-US" sz="3300" dirty="0" err="1">
                <a:solidFill>
                  <a:srgbClr val="920D1A"/>
                </a:solidFill>
                <a:latin typeface="Cambria"/>
                <a:ea typeface="ヒラギノ角ゴ ProN W3" charset="0"/>
                <a:cs typeface="Cambria"/>
              </a:rPr>
              <a:t>Boggis</a:t>
            </a:r>
            <a:r>
              <a:rPr lang="en-US" sz="3300" dirty="0">
                <a:solidFill>
                  <a:srgbClr val="920D1A"/>
                </a:solidFill>
                <a:latin typeface="Cambria"/>
                <a:ea typeface="ヒラギノ角ゴ ProN W3" charset="0"/>
                <a:cs typeface="Cambria"/>
              </a:rPr>
              <a:t>:</a:t>
            </a:r>
          </a:p>
          <a:p>
            <a:pPr algn="l"/>
            <a:r>
              <a:rPr lang="en-US" sz="3300" dirty="0" err="1">
                <a:solidFill>
                  <a:srgbClr val="920D1A"/>
                </a:solidFill>
                <a:latin typeface="Cambria"/>
                <a:ea typeface="ヒラギノ角ゴ ProN W3" charset="0"/>
                <a:cs typeface="Cambria"/>
              </a:rPr>
              <a:t>r.randle-boggis@sheffield.ac.uk</a:t>
            </a:r>
            <a:endParaRPr lang="en-US" sz="3300" dirty="0">
              <a:solidFill>
                <a:srgbClr val="920D1A"/>
              </a:solidFill>
              <a:latin typeface="Cambria"/>
              <a:ea typeface="ヒラギノ角ゴ ProN W3" charset="0"/>
              <a:cs typeface="Cambria"/>
            </a:endParaRPr>
          </a:p>
        </p:txBody>
      </p:sp>
    </p:spTree>
    <p:extLst>
      <p:ext uri="{BB962C8B-B14F-4D97-AF65-F5344CB8AC3E}">
        <p14:creationId xmlns:p14="http://schemas.microsoft.com/office/powerpoint/2010/main" val="58020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p:cNvSpPr>
            <a:spLocks noGrp="1" noChangeArrowheads="1"/>
          </p:cNvSpPr>
          <p:nvPr>
            <p:ph type="title"/>
          </p:nvPr>
        </p:nvSpPr>
        <p:spPr>
          <a:xfrm>
            <a:off x="0" y="92462"/>
            <a:ext cx="9144000" cy="741540"/>
          </a:xfrm>
        </p:spPr>
        <p:txBody>
          <a:bodyPr>
            <a:noAutofit/>
          </a:bodyPr>
          <a:lstStyle/>
          <a:p>
            <a:r>
              <a:rPr lang="fr-FR" sz="3200" b="1" dirty="0">
                <a:solidFill>
                  <a:srgbClr val="20477D"/>
                </a:solidFill>
                <a:latin typeface="Cambria"/>
              </a:rPr>
              <a:t>Considération importante: </a:t>
            </a:r>
            <a:r>
              <a:rPr lang="fr-FR" sz="3200" b="1" dirty="0">
                <a:solidFill>
                  <a:srgbClr val="920D1A"/>
                </a:solidFill>
                <a:latin typeface="Cambria"/>
              </a:rPr>
              <a:t>analyse coûts / avantages</a:t>
            </a:r>
            <a:r>
              <a:rPr lang="en-US" sz="3200" b="1" dirty="0">
                <a:solidFill>
                  <a:srgbClr val="920D1A"/>
                </a:solidFill>
                <a:latin typeface="Cambria"/>
              </a:rPr>
              <a:t> </a:t>
            </a:r>
          </a:p>
        </p:txBody>
      </p:sp>
      <p:sp>
        <p:nvSpPr>
          <p:cNvPr id="10" name="Rectangle 1"/>
          <p:cNvSpPr txBox="1">
            <a:spLocks noChangeArrowheads="1"/>
          </p:cNvSpPr>
          <p:nvPr/>
        </p:nvSpPr>
        <p:spPr bwMode="auto">
          <a:xfrm>
            <a:off x="358815" y="995424"/>
            <a:ext cx="8453723" cy="1047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fr-FR" sz="2200" b="1" dirty="0">
                <a:latin typeface="Cambria"/>
              </a:rPr>
              <a:t>L'efficacité de l'utilisation des terres </a:t>
            </a:r>
            <a:r>
              <a:rPr lang="fr-FR" sz="2200" dirty="0">
                <a:latin typeface="Cambria"/>
              </a:rPr>
              <a:t>peut être optimisée presque partout, nous devons donc y réfléchir en termes de maximisation des «services» cumulés et d'augmentation de la durabilité et de la résilience au changement climatique.</a:t>
            </a:r>
            <a:endParaRPr lang="en-US" sz="2200" dirty="0">
              <a:latin typeface="Cambria"/>
            </a:endParaRPr>
          </a:p>
        </p:txBody>
      </p:sp>
      <p:pic>
        <p:nvPicPr>
          <p:cNvPr id="3" name="Picture 2" descr="Agrivoltaïsme à Tresserre_ credit Sun'R (8) cop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432" y="2301975"/>
            <a:ext cx="4869374" cy="3246250"/>
          </a:xfrm>
          <a:prstGeom prst="rect">
            <a:avLst/>
          </a:prstGeom>
        </p:spPr>
      </p:pic>
      <p:sp>
        <p:nvSpPr>
          <p:cNvPr id="15" name="Rectangle 1"/>
          <p:cNvSpPr txBox="1">
            <a:spLocks noChangeArrowheads="1"/>
          </p:cNvSpPr>
          <p:nvPr/>
        </p:nvSpPr>
        <p:spPr bwMode="auto">
          <a:xfrm>
            <a:off x="4976004" y="2194538"/>
            <a:ext cx="3990282" cy="4003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marL="342900" indent="-342900" algn="r" eaLnBrk="1" hangingPunct="1">
              <a:buFontTx/>
              <a:buChar char="-"/>
            </a:pPr>
            <a:r>
              <a:rPr lang="fr-FR" sz="2900" b="1" u="sng" dirty="0">
                <a:solidFill>
                  <a:srgbClr val="20477D"/>
                </a:solidFill>
                <a:latin typeface="Cambria"/>
              </a:rPr>
              <a:t>Coûts totaux: </a:t>
            </a:r>
            <a:r>
              <a:rPr lang="fr-FR" sz="2900" dirty="0">
                <a:solidFill>
                  <a:srgbClr val="FF0000"/>
                </a:solidFill>
                <a:latin typeface="Cambria"/>
              </a:rPr>
              <a:t>+ Acier supplémentaire </a:t>
            </a:r>
            <a:r>
              <a:rPr lang="fr-FR" sz="2900" dirty="0">
                <a:latin typeface="Cambria"/>
              </a:rPr>
              <a:t>- Location «sous-étage» Production alimentaire / fourragère Économies d'eau Opposition / Zonage</a:t>
            </a:r>
            <a:endParaRPr lang="en-US" sz="2900" dirty="0">
              <a:latin typeface="Cambria"/>
            </a:endParaRPr>
          </a:p>
          <a:p>
            <a:pPr marL="342900" indent="-342900" algn="r" eaLnBrk="1" hangingPunct="1">
              <a:buFontTx/>
              <a:buChar char="-"/>
            </a:pPr>
            <a:endParaRPr lang="en-US" sz="2900" dirty="0">
              <a:latin typeface="Cambria"/>
              <a:ea typeface="ヒラギノ角ゴ ProN W3" charset="0"/>
              <a:cs typeface="Cambria"/>
            </a:endParaRPr>
          </a:p>
        </p:txBody>
      </p:sp>
      <p:pic>
        <p:nvPicPr>
          <p:cNvPr id="4" name="Picture 3" descr="Screen Shot 2019-09-06 at 12.34.24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6433" y="5548225"/>
            <a:ext cx="1624200" cy="651051"/>
          </a:xfrm>
          <a:prstGeom prst="rect">
            <a:avLst/>
          </a:prstGeom>
        </p:spPr>
      </p:pic>
    </p:spTree>
    <p:extLst>
      <p:ext uri="{BB962C8B-B14F-4D97-AF65-F5344CB8AC3E}">
        <p14:creationId xmlns:p14="http://schemas.microsoft.com/office/powerpoint/2010/main" val="2916962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p:cNvSpPr>
            <a:spLocks noGrp="1" noChangeArrowheads="1"/>
          </p:cNvSpPr>
          <p:nvPr>
            <p:ph type="title"/>
          </p:nvPr>
        </p:nvSpPr>
        <p:spPr>
          <a:xfrm>
            <a:off x="0" y="107045"/>
            <a:ext cx="9144000" cy="840918"/>
          </a:xfrm>
        </p:spPr>
        <p:txBody>
          <a:bodyPr>
            <a:normAutofit/>
          </a:bodyPr>
          <a:lstStyle/>
          <a:p>
            <a:pPr eaLnBrk="1" hangingPunct="1"/>
            <a:r>
              <a:rPr lang="fr-FR" sz="4300" dirty="0">
                <a:latin typeface="Cambria"/>
                <a:ea typeface="ヒラギノ角ゴ ProN W3" charset="0"/>
                <a:cs typeface="Cambria"/>
              </a:rPr>
              <a:t>Le public est prêt pour une solution!</a:t>
            </a:r>
          </a:p>
        </p:txBody>
      </p:sp>
      <p:pic>
        <p:nvPicPr>
          <p:cNvPr id="3" name="Picture 2"/>
          <p:cNvPicPr>
            <a:picLocks noChangeAspect="1"/>
          </p:cNvPicPr>
          <p:nvPr/>
        </p:nvPicPr>
        <p:blipFill>
          <a:blip r:embed="rId3"/>
          <a:stretch>
            <a:fillRect/>
          </a:stretch>
        </p:blipFill>
        <p:spPr>
          <a:xfrm>
            <a:off x="413961" y="1086003"/>
            <a:ext cx="6566977" cy="5051521"/>
          </a:xfrm>
          <a:prstGeom prst="rect">
            <a:avLst/>
          </a:prstGeom>
        </p:spPr>
      </p:pic>
      <p:pic>
        <p:nvPicPr>
          <p:cNvPr id="4" name="Picture 3"/>
          <p:cNvPicPr>
            <a:picLocks noChangeAspect="1"/>
          </p:cNvPicPr>
          <p:nvPr/>
        </p:nvPicPr>
        <p:blipFill>
          <a:blip r:embed="rId4"/>
          <a:stretch>
            <a:fillRect/>
          </a:stretch>
        </p:blipFill>
        <p:spPr>
          <a:xfrm>
            <a:off x="3578316" y="1570758"/>
            <a:ext cx="5290814" cy="4973738"/>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0816" y="1324667"/>
            <a:ext cx="5839320" cy="4293617"/>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42159" y="1396333"/>
            <a:ext cx="5070526" cy="4409153"/>
          </a:xfrm>
          <a:prstGeom prst="rect">
            <a:avLst/>
          </a:prstGeom>
        </p:spPr>
      </p:pic>
      <p:pic>
        <p:nvPicPr>
          <p:cNvPr id="7" name="Picture 6" descr="Screen Shot 2020-01-17 at 9.13.15 A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3960" y="2006452"/>
            <a:ext cx="5315241" cy="4538043"/>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94010" y="1086003"/>
            <a:ext cx="5686222" cy="4314043"/>
          </a:xfrm>
          <a:prstGeom prst="rect">
            <a:avLst/>
          </a:prstGeom>
        </p:spPr>
      </p:pic>
    </p:spTree>
    <p:extLst>
      <p:ext uri="{BB962C8B-B14F-4D97-AF65-F5344CB8AC3E}">
        <p14:creationId xmlns:p14="http://schemas.microsoft.com/office/powerpoint/2010/main" val="392925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0" y="107045"/>
            <a:ext cx="9144000" cy="840918"/>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i="1" dirty="0">
                <a:latin typeface="Cambria"/>
              </a:rPr>
              <a:t>… Alors de quoi avons-nous besoin pour développer cette solution?</a:t>
            </a:r>
            <a:endParaRPr lang="en-US" i="1" dirty="0">
              <a:latin typeface="Cambria"/>
            </a:endParaRPr>
          </a:p>
        </p:txBody>
      </p:sp>
      <p:sp>
        <p:nvSpPr>
          <p:cNvPr id="5" name="Rectangle 1"/>
          <p:cNvSpPr txBox="1">
            <a:spLocks noChangeArrowheads="1"/>
          </p:cNvSpPr>
          <p:nvPr/>
        </p:nvSpPr>
        <p:spPr>
          <a:xfrm>
            <a:off x="276098" y="1280940"/>
            <a:ext cx="3168217" cy="116926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700" dirty="0">
                <a:solidFill>
                  <a:schemeClr val="tx2"/>
                </a:solidFill>
                <a:latin typeface="Cambria"/>
              </a:rPr>
              <a:t>Développer des métriques communes à travers l'espace et le temps</a:t>
            </a:r>
            <a:endParaRPr lang="en-US" sz="2700" dirty="0">
              <a:solidFill>
                <a:schemeClr val="tx2"/>
              </a:solidFill>
              <a:latin typeface="Cambria"/>
            </a:endParaRPr>
          </a:p>
        </p:txBody>
      </p:sp>
      <p:sp>
        <p:nvSpPr>
          <p:cNvPr id="6" name="Rectangle 1"/>
          <p:cNvSpPr txBox="1">
            <a:spLocks noChangeArrowheads="1"/>
          </p:cNvSpPr>
          <p:nvPr/>
        </p:nvSpPr>
        <p:spPr>
          <a:xfrm>
            <a:off x="5248528" y="1280940"/>
            <a:ext cx="3141819" cy="116926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700" dirty="0">
                <a:solidFill>
                  <a:schemeClr val="accent2">
                    <a:lumMod val="75000"/>
                  </a:schemeClr>
                </a:solidFill>
                <a:latin typeface="Cambria"/>
                <a:ea typeface="ヒラギノ角ゴ ProN W3" charset="0"/>
                <a:cs typeface="Cambria"/>
              </a:rPr>
              <a:t>Apprendre les besoins du PV et des fermes simultanément</a:t>
            </a:r>
            <a:endParaRPr lang="en-US" sz="2700" dirty="0">
              <a:solidFill>
                <a:schemeClr val="accent2">
                  <a:lumMod val="75000"/>
                </a:schemeClr>
              </a:solidFill>
              <a:latin typeface="Cambria"/>
              <a:ea typeface="ヒラギノ角ゴ ProN W3" charset="0"/>
              <a:cs typeface="Cambria"/>
            </a:endParaRPr>
          </a:p>
        </p:txBody>
      </p:sp>
      <p:sp>
        <p:nvSpPr>
          <p:cNvPr id="7" name="Rectangle 1"/>
          <p:cNvSpPr txBox="1">
            <a:spLocks noChangeArrowheads="1"/>
          </p:cNvSpPr>
          <p:nvPr/>
        </p:nvSpPr>
        <p:spPr>
          <a:xfrm>
            <a:off x="193269" y="4034664"/>
            <a:ext cx="3423607" cy="161044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700" dirty="0">
                <a:solidFill>
                  <a:schemeClr val="accent6">
                    <a:lumMod val="75000"/>
                  </a:schemeClr>
                </a:solidFill>
                <a:latin typeface="Cambria"/>
                <a:ea typeface="ヒラギノ角ゴ ProN W3" charset="0"/>
                <a:cs typeface="Cambria"/>
              </a:rPr>
              <a:t>Énumérer les coûts et les avantages associés au système agrivoltaïque</a:t>
            </a:r>
            <a:r>
              <a:rPr lang="en-US" sz="2700" dirty="0">
                <a:solidFill>
                  <a:schemeClr val="accent6">
                    <a:lumMod val="75000"/>
                  </a:schemeClr>
                </a:solidFill>
                <a:latin typeface="Cambria"/>
                <a:ea typeface="ヒラギノ角ゴ ProN W3" charset="0"/>
                <a:cs typeface="Cambria"/>
              </a:rPr>
              <a:t> </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6029" y="2476696"/>
            <a:ext cx="6307033" cy="4235996"/>
          </a:xfrm>
          <a:prstGeom prst="rect">
            <a:avLst/>
          </a:prstGeom>
          <a:ln>
            <a:solidFill>
              <a:schemeClr val="tx1"/>
            </a:solidFill>
          </a:ln>
        </p:spPr>
      </p:pic>
      <p:grpSp>
        <p:nvGrpSpPr>
          <p:cNvPr id="20" name="Group 19"/>
          <p:cNvGrpSpPr/>
          <p:nvPr/>
        </p:nvGrpSpPr>
        <p:grpSpPr>
          <a:xfrm>
            <a:off x="4866692" y="2919239"/>
            <a:ext cx="4026522" cy="1431853"/>
            <a:chOff x="3418154" y="1778201"/>
            <a:chExt cx="4026522" cy="1431853"/>
          </a:xfrm>
        </p:grpSpPr>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18154" y="1778201"/>
              <a:ext cx="1436464" cy="1431853"/>
            </a:xfrm>
            <a:prstGeom prst="rect">
              <a:avLst/>
            </a:prstGeom>
            <a:ln>
              <a:solidFill>
                <a:schemeClr val="tx1"/>
              </a:solidFill>
            </a:ln>
          </p:spPr>
        </p:pic>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4394" y="1778201"/>
              <a:ext cx="1420282" cy="1431853"/>
            </a:xfrm>
            <a:prstGeom prst="rect">
              <a:avLst/>
            </a:prstGeom>
            <a:ln>
              <a:solidFill>
                <a:srgbClr val="000000"/>
              </a:solidFill>
            </a:ln>
          </p:spPr>
        </p:pic>
      </p:grpSp>
      <p:sp>
        <p:nvSpPr>
          <p:cNvPr id="10" name="Left-Right Arrow Callout 9"/>
          <p:cNvSpPr/>
          <p:nvPr/>
        </p:nvSpPr>
        <p:spPr>
          <a:xfrm>
            <a:off x="6410254" y="3604264"/>
            <a:ext cx="893287" cy="576072"/>
          </a:xfrm>
          <a:prstGeom prst="leftRightArrowCallou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p:nvGrpSpPr>
        <p:grpSpPr>
          <a:xfrm>
            <a:off x="5808430" y="4320190"/>
            <a:ext cx="2329539" cy="2137168"/>
            <a:chOff x="1356360" y="3734844"/>
            <a:chExt cx="2329539" cy="2137168"/>
          </a:xfrm>
        </p:grpSpPr>
        <p:pic>
          <p:nvPicPr>
            <p:cNvPr id="25" name="Picture 2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94283" y="4591420"/>
              <a:ext cx="1651780" cy="1280592"/>
            </a:xfrm>
            <a:prstGeom prst="rect">
              <a:avLst/>
            </a:prstGeom>
            <a:ln>
              <a:solidFill>
                <a:schemeClr val="tx1"/>
              </a:solidFill>
            </a:ln>
            <a:effectLst/>
          </p:spPr>
        </p:pic>
        <p:sp>
          <p:nvSpPr>
            <p:cNvPr id="26" name="Right Brace 25"/>
            <p:cNvSpPr/>
            <p:nvPr/>
          </p:nvSpPr>
          <p:spPr>
            <a:xfrm rot="5400000">
              <a:off x="2189813" y="2901391"/>
              <a:ext cx="662633" cy="232953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2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7058" y="2541796"/>
            <a:ext cx="4373039" cy="4170896"/>
          </a:xfrm>
          <a:prstGeom prst="rect">
            <a:avLst/>
          </a:prstGeom>
        </p:spPr>
      </p:pic>
      <p:grpSp>
        <p:nvGrpSpPr>
          <p:cNvPr id="36" name="Group 35"/>
          <p:cNvGrpSpPr/>
          <p:nvPr/>
        </p:nvGrpSpPr>
        <p:grpSpPr>
          <a:xfrm>
            <a:off x="3164796" y="2450209"/>
            <a:ext cx="6597270" cy="4300746"/>
            <a:chOff x="3164796" y="2450209"/>
            <a:chExt cx="6202620" cy="3614844"/>
          </a:xfrm>
        </p:grpSpPr>
        <p:grpSp>
          <p:nvGrpSpPr>
            <p:cNvPr id="31" name="Group 30"/>
            <p:cNvGrpSpPr/>
            <p:nvPr/>
          </p:nvGrpSpPr>
          <p:grpSpPr>
            <a:xfrm>
              <a:off x="3340812" y="2723390"/>
              <a:ext cx="6026604" cy="3341663"/>
              <a:chOff x="-514637" y="1728577"/>
              <a:chExt cx="6026604" cy="3341663"/>
            </a:xfrm>
          </p:grpSpPr>
          <p:sp>
            <p:nvSpPr>
              <p:cNvPr id="9" name="Rectangle 1"/>
              <p:cNvSpPr txBox="1">
                <a:spLocks noChangeArrowheads="1"/>
              </p:cNvSpPr>
              <p:nvPr/>
            </p:nvSpPr>
            <p:spPr>
              <a:xfrm>
                <a:off x="62122" y="2500319"/>
                <a:ext cx="4687044" cy="256992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i="1" dirty="0">
                    <a:latin typeface="Cambria"/>
                  </a:rPr>
                  <a:t>Évaluer le potentiel de l'approche agrivoltaïque à travers le monde!</a:t>
                </a:r>
                <a:endParaRPr lang="en-US" sz="3200" i="1" dirty="0">
                  <a:latin typeface="Cambria"/>
                </a:endParaRPr>
              </a:p>
            </p:txBody>
          </p:sp>
          <p:sp>
            <p:nvSpPr>
              <p:cNvPr id="30" name="Explosion 2 29"/>
              <p:cNvSpPr/>
              <p:nvPr/>
            </p:nvSpPr>
            <p:spPr>
              <a:xfrm rot="740241">
                <a:off x="-514637" y="1728577"/>
                <a:ext cx="6026604" cy="3325620"/>
              </a:xfrm>
              <a:prstGeom prst="irregularSeal2">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3164796" y="2450209"/>
              <a:ext cx="3779053" cy="2857361"/>
              <a:chOff x="3164796" y="2450209"/>
              <a:chExt cx="3779053" cy="2857361"/>
            </a:xfrm>
          </p:grpSpPr>
          <p:sp>
            <p:nvSpPr>
              <p:cNvPr id="32" name="Down Arrow 31"/>
              <p:cNvSpPr/>
              <p:nvPr/>
            </p:nvSpPr>
            <p:spPr>
              <a:xfrm>
                <a:off x="6667752" y="2450209"/>
                <a:ext cx="276097" cy="904162"/>
              </a:xfrm>
              <a:prstGeom prst="downArrow">
                <a:avLst/>
              </a:prstGeom>
              <a:solidFill>
                <a:schemeClr val="accent2">
                  <a:lumMod val="75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Down Arrow 32"/>
              <p:cNvSpPr/>
              <p:nvPr/>
            </p:nvSpPr>
            <p:spPr>
              <a:xfrm rot="19082865">
                <a:off x="3172649" y="2451175"/>
                <a:ext cx="276097" cy="1041431"/>
              </a:xfrm>
              <a:prstGeom prst="downArrow">
                <a:avLst/>
              </a:prstGeom>
              <a:solidFill>
                <a:schemeClr val="tx2"/>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Down Arrow 33"/>
              <p:cNvSpPr/>
              <p:nvPr/>
            </p:nvSpPr>
            <p:spPr>
              <a:xfrm rot="16200000">
                <a:off x="3478828" y="4717441"/>
                <a:ext cx="276097" cy="904162"/>
              </a:xfrm>
              <a:prstGeom prst="downArrow">
                <a:avLst/>
              </a:prstGeom>
              <a:solidFill>
                <a:schemeClr val="accent6">
                  <a:lumMod val="75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69537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par>
                                <p:cTn id="12" presetID="9"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9"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dissolv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20"/>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27"/>
                                        </p:tgtEl>
                                        <p:attrNameLst>
                                          <p:attrName>style.visibility</p:attrName>
                                        </p:attrNameLst>
                                      </p:cBhvr>
                                      <p:to>
                                        <p:strVal val="hidden"/>
                                      </p:to>
                                    </p:set>
                                  </p:childTnLst>
                                </p:cTn>
                              </p:par>
                              <p:par>
                                <p:cTn id="36" presetID="9"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dissolv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dissolve">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dissolve">
                                      <p:cBhvr>
                                        <p:cTn id="5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2" name="Google Shape;152;p16"/>
          <p:cNvSpPr/>
          <p:nvPr/>
        </p:nvSpPr>
        <p:spPr>
          <a:xfrm>
            <a:off x="0" y="6194160"/>
            <a:ext cx="2344500" cy="6639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55" name="Google Shape;155;p1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352522" y="4716020"/>
            <a:ext cx="2758153" cy="663900"/>
          </a:xfrm>
          <a:prstGeom prst="rect">
            <a:avLst/>
          </a:prstGeom>
          <a:noFill/>
          <a:ln>
            <a:noFill/>
          </a:ln>
        </p:spPr>
      </p:pic>
      <p:pic>
        <p:nvPicPr>
          <p:cNvPr id="156" name="Google Shape;156;p1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129475" y="6097016"/>
            <a:ext cx="1993525" cy="400975"/>
          </a:xfrm>
          <a:prstGeom prst="rect">
            <a:avLst/>
          </a:prstGeom>
          <a:noFill/>
          <a:ln>
            <a:noFill/>
          </a:ln>
        </p:spPr>
      </p:pic>
      <p:pic>
        <p:nvPicPr>
          <p:cNvPr id="157" name="Google Shape;157;p16"/>
          <p:cNvPicPr preferRelativeResize="0"/>
          <p:nvPr/>
        </p:nvPicPr>
        <p:blipFill>
          <a:blip r:embed="rId5">
            <a:alphaModFix/>
          </a:blip>
          <a:stretch>
            <a:fillRect/>
          </a:stretch>
        </p:blipFill>
        <p:spPr>
          <a:xfrm>
            <a:off x="3908838" y="4093252"/>
            <a:ext cx="2314575" cy="752475"/>
          </a:xfrm>
          <a:prstGeom prst="rect">
            <a:avLst/>
          </a:prstGeom>
          <a:noFill/>
          <a:ln>
            <a:noFill/>
          </a:ln>
        </p:spPr>
      </p:pic>
      <p:pic>
        <p:nvPicPr>
          <p:cNvPr id="158" name="Google Shape;158;p16"/>
          <p:cNvPicPr preferRelativeResize="0"/>
          <p:nvPr/>
        </p:nvPicPr>
        <p:blipFill>
          <a:blip r:embed="rId6">
            <a:alphaModFix/>
          </a:blip>
          <a:stretch>
            <a:fillRect/>
          </a:stretch>
        </p:blipFill>
        <p:spPr>
          <a:xfrm>
            <a:off x="3908838" y="3166533"/>
            <a:ext cx="2390362" cy="783551"/>
          </a:xfrm>
          <a:prstGeom prst="rect">
            <a:avLst/>
          </a:prstGeom>
          <a:noFill/>
          <a:ln>
            <a:noFill/>
          </a:ln>
        </p:spPr>
      </p:pic>
      <p:pic>
        <p:nvPicPr>
          <p:cNvPr id="159" name="Google Shape;159;p16"/>
          <p:cNvPicPr preferRelativeResize="0"/>
          <p:nvPr/>
        </p:nvPicPr>
        <p:blipFill>
          <a:blip r:embed="rId7" cstate="screen">
            <a:extLst>
              <a:ext uri="{28A0092B-C50C-407E-A947-70E740481C1C}">
                <a14:useLocalDpi xmlns:a14="http://schemas.microsoft.com/office/drawing/2010/main"/>
              </a:ext>
            </a:extLst>
          </a:blip>
          <a:stretch>
            <a:fillRect/>
          </a:stretch>
        </p:blipFill>
        <p:spPr>
          <a:xfrm>
            <a:off x="169297" y="3545981"/>
            <a:ext cx="3524320" cy="611440"/>
          </a:xfrm>
          <a:prstGeom prst="rect">
            <a:avLst/>
          </a:prstGeom>
          <a:noFill/>
          <a:ln>
            <a:noFill/>
          </a:ln>
        </p:spPr>
      </p:pic>
      <p:pic>
        <p:nvPicPr>
          <p:cNvPr id="160" name="Google Shape;160;p16"/>
          <p:cNvPicPr preferRelativeResize="0"/>
          <p:nvPr/>
        </p:nvPicPr>
        <p:blipFill>
          <a:blip r:embed="rId8">
            <a:alphaModFix/>
          </a:blip>
          <a:stretch>
            <a:fillRect/>
          </a:stretch>
        </p:blipFill>
        <p:spPr>
          <a:xfrm>
            <a:off x="169297" y="4570176"/>
            <a:ext cx="3671916" cy="554750"/>
          </a:xfrm>
          <a:prstGeom prst="rect">
            <a:avLst/>
          </a:prstGeom>
          <a:noFill/>
          <a:ln>
            <a:noFill/>
          </a:ln>
        </p:spPr>
      </p:pic>
      <p:pic>
        <p:nvPicPr>
          <p:cNvPr id="161" name="Google Shape;161;p16"/>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81663" y="5379920"/>
            <a:ext cx="1628775" cy="966900"/>
          </a:xfrm>
          <a:prstGeom prst="rect">
            <a:avLst/>
          </a:prstGeom>
          <a:noFill/>
          <a:ln>
            <a:noFill/>
          </a:ln>
        </p:spPr>
      </p:pic>
      <p:pic>
        <p:nvPicPr>
          <p:cNvPr id="162" name="Google Shape;162;p16"/>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1976588" y="5630854"/>
            <a:ext cx="1864625" cy="932323"/>
          </a:xfrm>
          <a:prstGeom prst="rect">
            <a:avLst/>
          </a:prstGeom>
          <a:noFill/>
          <a:ln>
            <a:noFill/>
          </a:ln>
        </p:spPr>
      </p:pic>
      <p:pic>
        <p:nvPicPr>
          <p:cNvPr id="163" name="Google Shape;163;p16"/>
          <p:cNvPicPr preferRelativeResize="0"/>
          <p:nvPr/>
        </p:nvPicPr>
        <p:blipFill>
          <a:blip r:embed="rId11" cstate="screen">
            <a:alphaModFix/>
            <a:extLst>
              <a:ext uri="{28A0092B-C50C-407E-A947-70E740481C1C}">
                <a14:useLocalDpi xmlns:a14="http://schemas.microsoft.com/office/drawing/2010/main"/>
              </a:ext>
            </a:extLst>
          </a:blip>
          <a:stretch>
            <a:fillRect/>
          </a:stretch>
        </p:blipFill>
        <p:spPr>
          <a:xfrm>
            <a:off x="4079656" y="5047981"/>
            <a:ext cx="2098978" cy="932325"/>
          </a:xfrm>
          <a:prstGeom prst="rect">
            <a:avLst/>
          </a:prstGeom>
          <a:noFill/>
          <a:ln>
            <a:noFill/>
          </a:ln>
        </p:spPr>
      </p:pic>
      <p:pic>
        <p:nvPicPr>
          <p:cNvPr id="164" name="Google Shape;164;p16"/>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4003450" y="5980299"/>
            <a:ext cx="3000375" cy="847187"/>
          </a:xfrm>
          <a:prstGeom prst="rect">
            <a:avLst/>
          </a:prstGeom>
          <a:noFill/>
          <a:ln>
            <a:noFill/>
          </a:ln>
        </p:spPr>
      </p:pic>
      <p:pic>
        <p:nvPicPr>
          <p:cNvPr id="165" name="Google Shape;165;p16"/>
          <p:cNvPicPr preferRelativeResize="0"/>
          <p:nvPr/>
        </p:nvPicPr>
        <p:blipFill rotWithShape="1">
          <a:blip r:embed="rId13" cstate="screen">
            <a:alphaModFix/>
            <a:extLst>
              <a:ext uri="{28A0092B-C50C-407E-A947-70E740481C1C}">
                <a14:useLocalDpi xmlns:a14="http://schemas.microsoft.com/office/drawing/2010/main"/>
              </a:ext>
            </a:extLst>
          </a:blip>
          <a:srcRect l="13515" t="15235" r="11774" b="13700"/>
          <a:stretch/>
        </p:blipFill>
        <p:spPr>
          <a:xfrm>
            <a:off x="6800625" y="3155476"/>
            <a:ext cx="1722075" cy="1414700"/>
          </a:xfrm>
          <a:prstGeom prst="rect">
            <a:avLst/>
          </a:prstGeom>
          <a:noFill/>
          <a:ln>
            <a:noFill/>
          </a:ln>
        </p:spPr>
      </p:pic>
      <p:pic>
        <p:nvPicPr>
          <p:cNvPr id="3" name="Picture 2" descr="Screen Shot 2020-09-30 at 11.14.00 AM.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1000" y="1308100"/>
            <a:ext cx="9144000" cy="1752401"/>
          </a:xfrm>
          <a:prstGeom prst="rect">
            <a:avLst/>
          </a:prstGeom>
        </p:spPr>
      </p:pic>
      <p:sp>
        <p:nvSpPr>
          <p:cNvPr id="23" name="Rectangle 1"/>
          <p:cNvSpPr txBox="1">
            <a:spLocks noChangeArrowheads="1"/>
          </p:cNvSpPr>
          <p:nvPr/>
        </p:nvSpPr>
        <p:spPr>
          <a:xfrm>
            <a:off x="3637" y="131554"/>
            <a:ext cx="9145803" cy="9775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Aft>
                <a:spcPts val="671"/>
              </a:spcAft>
            </a:pPr>
            <a:r>
              <a:rPr lang="fr-FR" sz="3600" b="1" i="1" dirty="0">
                <a:latin typeface="Cambria"/>
                <a:cs typeface="Cambria"/>
              </a:rPr>
              <a:t>Pour apprendre plus, veuillez visiter: </a:t>
            </a:r>
            <a:r>
              <a:rPr lang="es-ES_tradnl" sz="3600" b="1" i="1" dirty="0">
                <a:solidFill>
                  <a:srgbClr val="FF0000"/>
                </a:solidFill>
                <a:latin typeface="Cambria"/>
                <a:cs typeface="Cambria"/>
              </a:rPr>
              <a:t>www.barrongafford.org/agrivoltaics</a:t>
            </a:r>
          </a:p>
        </p:txBody>
      </p:sp>
    </p:spTree>
    <p:extLst>
      <p:ext uri="{BB962C8B-B14F-4D97-AF65-F5344CB8AC3E}">
        <p14:creationId xmlns:p14="http://schemas.microsoft.com/office/powerpoint/2010/main" val="211872723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0" y="1530368"/>
            <a:ext cx="7988799" cy="516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5" name="Rectangle 1"/>
          <p:cNvSpPr>
            <a:spLocks noGrp="1" noChangeArrowheads="1"/>
          </p:cNvSpPr>
          <p:nvPr>
            <p:ph type="title"/>
          </p:nvPr>
        </p:nvSpPr>
        <p:spPr>
          <a:xfrm>
            <a:off x="257813" y="-39051"/>
            <a:ext cx="8641504" cy="1629084"/>
          </a:xfrm>
        </p:spPr>
        <p:txBody>
          <a:bodyPr>
            <a:normAutofit/>
          </a:bodyPr>
          <a:lstStyle/>
          <a:p>
            <a:r>
              <a:rPr lang="fr-FR" sz="2800" dirty="0">
                <a:latin typeface="Palatino"/>
              </a:rPr>
              <a:t>Nous voulons augmenter les énergies renouvelables, mais celles-ci peuvent aussi être vulnérables</a:t>
            </a:r>
            <a:endParaRPr lang="en-US" sz="2800" dirty="0">
              <a:latin typeface="Palatino"/>
            </a:endParaRPr>
          </a:p>
        </p:txBody>
      </p:sp>
      <p:pic>
        <p:nvPicPr>
          <p:cNvPr id="11" name="Pictur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3792750" y="1294777"/>
            <a:ext cx="5267508" cy="3449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PV_Panel_Temp_sensitivity.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0867" y="4254956"/>
            <a:ext cx="3529087" cy="2233541"/>
          </a:xfrm>
          <a:prstGeom prst="rect">
            <a:avLst/>
          </a:prstGeom>
          <a:ln>
            <a:solidFill>
              <a:schemeClr val="tx1"/>
            </a:solidFill>
          </a:ln>
        </p:spPr>
      </p:pic>
      <p:pic>
        <p:nvPicPr>
          <p:cNvPr id="2" name="Picture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45489" y="1911766"/>
            <a:ext cx="1892300" cy="2971800"/>
          </a:xfrm>
          <a:prstGeom prst="rect">
            <a:avLst/>
          </a:prstGeom>
          <a:solidFill>
            <a:srgbClr val="FFFFFF">
              <a:shade val="85000"/>
            </a:srgbClr>
          </a:solidFill>
          <a:ln w="38100" cap="sq" cmpd="sng">
            <a:solidFill>
              <a:srgbClr val="0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390189" y="1922419"/>
            <a:ext cx="1892300" cy="2950494"/>
          </a:xfrm>
          <a:prstGeom prst="rect">
            <a:avLst/>
          </a:prstGeom>
          <a:solidFill>
            <a:srgbClr val="FFFFFF">
              <a:shade val="85000"/>
            </a:srgbClr>
          </a:solidFill>
          <a:ln w="38100" cap="sq" cmpd="sng">
            <a:solidFill>
              <a:srgbClr val="0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91081" y="1922419"/>
            <a:ext cx="1888118" cy="2961147"/>
          </a:xfrm>
          <a:prstGeom prst="rect">
            <a:avLst/>
          </a:prstGeom>
          <a:solidFill>
            <a:srgbClr val="FFFFFF">
              <a:shade val="85000"/>
            </a:srgbClr>
          </a:solidFill>
          <a:ln w="38100" cap="sq" cmpd="sng">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38601" y="1911766"/>
            <a:ext cx="1690620" cy="2961147"/>
          </a:xfrm>
          <a:prstGeom prst="rect">
            <a:avLst/>
          </a:prstGeom>
          <a:solidFill>
            <a:srgbClr val="FFFFFF">
              <a:shade val="85000"/>
            </a:srgbClr>
          </a:solidFill>
          <a:ln w="38100" cap="sq" cmpd="sng">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70245" y="3677373"/>
            <a:ext cx="1611508" cy="2961147"/>
          </a:xfrm>
          <a:prstGeom prst="rect">
            <a:avLst/>
          </a:prstGeom>
          <a:solidFill>
            <a:srgbClr val="FFFFFF">
              <a:shade val="85000"/>
            </a:srgbClr>
          </a:solidFill>
          <a:ln w="38100" cap="sq" cmpd="sng">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098477" y="4072928"/>
            <a:ext cx="2492655" cy="2505672"/>
          </a:xfrm>
          <a:prstGeom prst="rect">
            <a:avLst/>
          </a:prstGeom>
          <a:solidFill>
            <a:srgbClr val="FFFFFF">
              <a:shade val="85000"/>
            </a:srgbClr>
          </a:solidFill>
          <a:ln w="38100" cap="sq" cmpd="sng">
            <a:solidFill>
              <a:srgbClr val="0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30184207"/>
      </p:ext>
    </p:extLst>
  </p:cSld>
  <p:clrMapOvr>
    <a:masterClrMapping/>
  </p:clrMapOvr>
  <mc:AlternateContent xmlns:mc="http://schemas.openxmlformats.org/markup-compatibility/2006" xmlns:p14="http://schemas.microsoft.com/office/powerpoint/2010/main">
    <mc:Choice Requires="p14">
      <p:transition spd="slow" p14:dur="2000" advTm="34796"/>
    </mc:Choice>
    <mc:Fallback xmlns="">
      <p:transition xmlns:p14="http://schemas.microsoft.com/office/powerpoint/2010/main" spd="slow" advTm="347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par>
                                <p:cTn id="27" presetID="1" presetClass="exit" presetSubtype="0" fill="hold"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373" y="1078899"/>
            <a:ext cx="8998874" cy="4193815"/>
          </a:xfrm>
          <a:prstGeom prst="rect">
            <a:avLst/>
          </a:prstGeom>
        </p:spPr>
      </p:pic>
      <p:sp>
        <p:nvSpPr>
          <p:cNvPr id="5" name="Rectangle 1"/>
          <p:cNvSpPr txBox="1">
            <a:spLocks noChangeArrowheads="1"/>
          </p:cNvSpPr>
          <p:nvPr/>
        </p:nvSpPr>
        <p:spPr bwMode="auto">
          <a:xfrm>
            <a:off x="88780" y="5522689"/>
            <a:ext cx="8937036" cy="975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fr-FR" sz="2700" i="1" dirty="0">
                <a:solidFill>
                  <a:srgbClr val="000090"/>
                </a:solidFill>
                <a:latin typeface="Cambria"/>
                <a:ea typeface="ヒラギノ角ゴ ProN W3" charset="0"/>
                <a:cs typeface="Cambria"/>
              </a:rPr>
              <a:t>Dépasser un «soit-ou» en termes d'allocation des terres peut générer de nombreux services écosystémiques importants</a:t>
            </a:r>
            <a:endParaRPr lang="en-US" sz="2700" i="1" dirty="0">
              <a:solidFill>
                <a:srgbClr val="000090"/>
              </a:solidFill>
              <a:latin typeface="Cambria"/>
              <a:ea typeface="ヒラギノ角ゴ ProN W3" charset="0"/>
              <a:cs typeface="Cambria"/>
            </a:endParaRPr>
          </a:p>
          <a:p>
            <a:pPr eaLnBrk="1" hangingPunct="1"/>
            <a:endParaRPr lang="en-US" sz="2700" dirty="0">
              <a:solidFill>
                <a:srgbClr val="000090"/>
              </a:solidFill>
              <a:latin typeface="Plantagenet Cherokee"/>
              <a:ea typeface="ヒラギノ角ゴ ProN W3" charset="0"/>
              <a:cs typeface="Plantagenet Cherokee"/>
            </a:endParaRPr>
          </a:p>
        </p:txBody>
      </p:sp>
      <p:sp>
        <p:nvSpPr>
          <p:cNvPr id="6" name="Rectangle 1"/>
          <p:cNvSpPr txBox="1">
            <a:spLocks noChangeArrowheads="1"/>
          </p:cNvSpPr>
          <p:nvPr/>
        </p:nvSpPr>
        <p:spPr>
          <a:xfrm>
            <a:off x="0" y="92462"/>
            <a:ext cx="9144000" cy="74154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300" dirty="0">
                <a:solidFill>
                  <a:srgbClr val="920D1A"/>
                </a:solidFill>
                <a:latin typeface="Cambria"/>
                <a:ea typeface="ヒラギノ角ゴ ProN W3" charset="0"/>
                <a:cs typeface="Cambria"/>
              </a:rPr>
              <a:t>Analyse Coût/Avantage</a:t>
            </a:r>
          </a:p>
        </p:txBody>
      </p:sp>
    </p:spTree>
    <p:extLst>
      <p:ext uri="{BB962C8B-B14F-4D97-AF65-F5344CB8AC3E}">
        <p14:creationId xmlns:p14="http://schemas.microsoft.com/office/powerpoint/2010/main" val="306498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168463" y="60064"/>
            <a:ext cx="8860198" cy="737927"/>
          </a:xfrm>
        </p:spPr>
        <p:txBody>
          <a:bodyPr>
            <a:noAutofit/>
          </a:bodyPr>
          <a:lstStyle/>
          <a:p>
            <a:r>
              <a:rPr lang="fr-FR" sz="4300" b="1" dirty="0">
                <a:solidFill>
                  <a:srgbClr val="AE0007"/>
                </a:solidFill>
                <a:latin typeface="Cambria"/>
              </a:rPr>
              <a:t>Le climat change également…</a:t>
            </a:r>
            <a:endParaRPr lang="en-US" sz="4300" b="1" dirty="0">
              <a:solidFill>
                <a:srgbClr val="AE0007"/>
              </a:solidFill>
              <a:latin typeface="Cambria"/>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2625" y="1089730"/>
            <a:ext cx="7259425" cy="5015312"/>
          </a:xfrm>
          <a:prstGeom prst="rect">
            <a:avLst/>
          </a:prstGeom>
        </p:spPr>
      </p:pic>
      <p:pic>
        <p:nvPicPr>
          <p:cNvPr id="6" name="Picture 5" descr="Screen Shot 2020-01-17 at 8.29.06 A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6162" y="976059"/>
            <a:ext cx="8365887" cy="5205441"/>
          </a:xfrm>
          <a:prstGeom prst="rect">
            <a:avLst/>
          </a:prstGeom>
        </p:spPr>
      </p:pic>
    </p:spTree>
    <p:extLst>
      <p:ext uri="{BB962C8B-B14F-4D97-AF65-F5344CB8AC3E}">
        <p14:creationId xmlns:p14="http://schemas.microsoft.com/office/powerpoint/2010/main" val="67946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txBox="1">
            <a:spLocks noChangeArrowheads="1"/>
          </p:cNvSpPr>
          <p:nvPr/>
        </p:nvSpPr>
        <p:spPr bwMode="auto">
          <a:xfrm>
            <a:off x="88780" y="253198"/>
            <a:ext cx="8937035" cy="975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fr-FR" sz="2800" b="1" dirty="0">
                <a:solidFill>
                  <a:srgbClr val="000090"/>
                </a:solidFill>
                <a:latin typeface="Cambria"/>
              </a:rPr>
              <a:t>La </a:t>
            </a:r>
            <a:r>
              <a:rPr lang="fr-FR" sz="2800" b="1" dirty="0" err="1">
                <a:solidFill>
                  <a:srgbClr val="000090"/>
                </a:solidFill>
                <a:latin typeface="Cambria"/>
              </a:rPr>
              <a:t>co</a:t>
            </a:r>
            <a:r>
              <a:rPr lang="fr-FR" sz="2800" b="1" dirty="0">
                <a:solidFill>
                  <a:srgbClr val="000090"/>
                </a:solidFill>
                <a:latin typeface="Cambria"/>
              </a:rPr>
              <a:t>-implantation de végétation + énergie renouvelable pourrait = avantages pour la nourriture, l'énergie et l'eau</a:t>
            </a:r>
            <a:endParaRPr lang="en-US" sz="2800" b="1" dirty="0">
              <a:solidFill>
                <a:srgbClr val="000090"/>
              </a:solidFill>
              <a:latin typeface="Cambria"/>
            </a:endParaRPr>
          </a:p>
        </p:txBody>
      </p:sp>
      <p:pic>
        <p:nvPicPr>
          <p:cNvPr id="10" name="Picture 9">
            <a:extLst>
              <a:ext uri="{FF2B5EF4-FFF2-40B4-BE49-F238E27FC236}">
                <a16:creationId xmlns:a16="http://schemas.microsoft.com/office/drawing/2014/main" id="{94CCF2F7-438F-4978-AB99-66B41343D56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780" y="1794933"/>
            <a:ext cx="8962483" cy="3794186"/>
          </a:xfrm>
          <a:prstGeom prst="rect">
            <a:avLst/>
          </a:prstGeom>
        </p:spPr>
      </p:pic>
      <p:sp>
        <p:nvSpPr>
          <p:cNvPr id="4" name="Rectangle 1"/>
          <p:cNvSpPr txBox="1">
            <a:spLocks noChangeArrowheads="1"/>
          </p:cNvSpPr>
          <p:nvPr/>
        </p:nvSpPr>
        <p:spPr bwMode="auto">
          <a:xfrm>
            <a:off x="88780" y="5652289"/>
            <a:ext cx="8937036" cy="975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fr-FR" sz="2700" i="1" dirty="0">
                <a:solidFill>
                  <a:srgbClr val="000090"/>
                </a:solidFill>
                <a:latin typeface="Cambria"/>
                <a:ea typeface="ヒラギノ角ゴ ProN W3" charset="0"/>
                <a:cs typeface="Cambria"/>
              </a:rPr>
              <a:t>Nous devons dépasser un «soit-ou» en termes d'allocation des terres pour générer de nombreux services écosystémiques importants</a:t>
            </a:r>
            <a:endParaRPr lang="en-US" sz="2700" i="1" dirty="0">
              <a:solidFill>
                <a:srgbClr val="000090"/>
              </a:solidFill>
              <a:latin typeface="Cambria"/>
              <a:ea typeface="ヒラギノ角ゴ ProN W3" charset="0"/>
              <a:cs typeface="Cambria"/>
            </a:endParaRPr>
          </a:p>
        </p:txBody>
      </p:sp>
    </p:spTree>
    <p:extLst>
      <p:ext uri="{BB962C8B-B14F-4D97-AF65-F5344CB8AC3E}">
        <p14:creationId xmlns:p14="http://schemas.microsoft.com/office/powerpoint/2010/main" val="282465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ectangle 1"/>
          <p:cNvSpPr txBox="1">
            <a:spLocks noChangeArrowheads="1"/>
          </p:cNvSpPr>
          <p:nvPr/>
        </p:nvSpPr>
        <p:spPr bwMode="auto">
          <a:xfrm>
            <a:off x="247426" y="3977039"/>
            <a:ext cx="5202296" cy="2632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eaLnBrk="1" hangingPunct="1"/>
            <a:r>
              <a:rPr lang="fr-FR" sz="2500" dirty="0">
                <a:latin typeface="Cambria"/>
                <a:ea typeface="ヒラギノ角ゴ ProN W3" charset="0"/>
                <a:cs typeface="Cambria"/>
              </a:rPr>
              <a:t>Créer des systèmes «</a:t>
            </a:r>
            <a:r>
              <a:rPr lang="fr-FR" sz="2500" dirty="0" err="1">
                <a:latin typeface="Cambria"/>
                <a:ea typeface="ヒラギノ角ゴ ProN W3" charset="0"/>
                <a:cs typeface="Cambria"/>
              </a:rPr>
              <a:t>agrisolar</a:t>
            </a:r>
            <a:r>
              <a:rPr lang="fr-FR" sz="2500" dirty="0">
                <a:latin typeface="Cambria"/>
                <a:ea typeface="ヒラギノ角ゴ ProN W3" charset="0"/>
                <a:cs typeface="Cambria"/>
              </a:rPr>
              <a:t>» pour: 1. Adapter les systèmes alimentaires pour survivre à la sécheresse et au stress thermique </a:t>
            </a:r>
          </a:p>
          <a:p>
            <a:pPr algn="l" eaLnBrk="1" hangingPunct="1"/>
            <a:r>
              <a:rPr lang="fr-FR" sz="2500" dirty="0">
                <a:latin typeface="Cambria"/>
                <a:ea typeface="ヒラギノ角ゴ ProN W3" charset="0"/>
                <a:cs typeface="Cambria"/>
              </a:rPr>
              <a:t>2. Améliorer la production d'énergie renouvelable grâce à la transpiration 3. Alléger notre dépendance à l'irrigation</a:t>
            </a:r>
            <a:endParaRPr lang="en-US" sz="2500" dirty="0">
              <a:latin typeface="Cambria"/>
              <a:ea typeface="ヒラギノ角ゴ ProN W3" charset="0"/>
              <a:cs typeface="Cambria"/>
            </a:endParaRPr>
          </a:p>
        </p:txBody>
      </p:sp>
      <p:pic>
        <p:nvPicPr>
          <p:cNvPr id="4" name="Picture 3" descr="PV_Panel_Temp_sensitivit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47209" y="4094653"/>
            <a:ext cx="3747497" cy="2371771"/>
          </a:xfrm>
          <a:prstGeom prst="rect">
            <a:avLst/>
          </a:prstGeom>
        </p:spPr>
      </p:pic>
      <p:sp>
        <p:nvSpPr>
          <p:cNvPr id="6" name="Right Arrow 5"/>
          <p:cNvSpPr/>
          <p:nvPr/>
        </p:nvSpPr>
        <p:spPr>
          <a:xfrm rot="2086247" flipH="1">
            <a:off x="7113144" y="4772817"/>
            <a:ext cx="574154" cy="30618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5366" y="1138497"/>
            <a:ext cx="7008637" cy="2948131"/>
          </a:xfrm>
          <a:prstGeom prst="rect">
            <a:avLst/>
          </a:prstGeom>
        </p:spPr>
      </p:pic>
      <p:sp>
        <p:nvSpPr>
          <p:cNvPr id="8" name="Rectangle 1"/>
          <p:cNvSpPr txBox="1">
            <a:spLocks noChangeArrowheads="1"/>
          </p:cNvSpPr>
          <p:nvPr/>
        </p:nvSpPr>
        <p:spPr bwMode="auto">
          <a:xfrm>
            <a:off x="88780" y="117732"/>
            <a:ext cx="8937035" cy="975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fr-FR" sz="2800" b="1" dirty="0">
                <a:solidFill>
                  <a:srgbClr val="000090"/>
                </a:solidFill>
                <a:latin typeface="Cambria"/>
              </a:rPr>
              <a:t>La </a:t>
            </a:r>
            <a:r>
              <a:rPr lang="fr-FR" sz="2800" b="1" dirty="0" err="1">
                <a:solidFill>
                  <a:srgbClr val="000090"/>
                </a:solidFill>
                <a:latin typeface="Cambria"/>
              </a:rPr>
              <a:t>co</a:t>
            </a:r>
            <a:r>
              <a:rPr lang="fr-FR" sz="2800" b="1" dirty="0">
                <a:solidFill>
                  <a:srgbClr val="000090"/>
                </a:solidFill>
                <a:latin typeface="Cambria"/>
              </a:rPr>
              <a:t>-implantation de végétation + énergie renouvelable pourrait = avantages pour la nourriture, l'énergie et l'eau</a:t>
            </a:r>
            <a:endParaRPr lang="en-US" sz="2800" b="1" dirty="0">
              <a:solidFill>
                <a:srgbClr val="000090"/>
              </a:solidFill>
              <a:latin typeface="Cambria"/>
            </a:endParaRPr>
          </a:p>
        </p:txBody>
      </p:sp>
    </p:spTree>
    <p:extLst>
      <p:ext uri="{BB962C8B-B14F-4D97-AF65-F5344CB8AC3E}">
        <p14:creationId xmlns:p14="http://schemas.microsoft.com/office/powerpoint/2010/main" val="250651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21">
                                            <p:txEl>
                                              <p:pRg st="0" end="0"/>
                                            </p:txEl>
                                          </p:spTgt>
                                        </p:tgtEl>
                                        <p:attrNameLst>
                                          <p:attrName>style.visibility</p:attrName>
                                        </p:attrNameLst>
                                      </p:cBhvr>
                                      <p:to>
                                        <p:strVal val="visible"/>
                                      </p:to>
                                    </p:set>
                                    <p:animEffect transition="in" filter="dissolve">
                                      <p:cBhvr>
                                        <p:cTn id="16" dur="500"/>
                                        <p:tgtEl>
                                          <p:spTgt spid="12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21">
                                            <p:txEl>
                                              <p:pRg st="1" end="1"/>
                                            </p:txEl>
                                          </p:spTgt>
                                        </p:tgtEl>
                                        <p:attrNameLst>
                                          <p:attrName>style.visibility</p:attrName>
                                        </p:attrNameLst>
                                      </p:cBhvr>
                                      <p:to>
                                        <p:strVal val="visible"/>
                                      </p:to>
                                    </p:set>
                                    <p:animEffect transition="in" filter="dissolve">
                                      <p:cBhvr>
                                        <p:cTn id="21" dur="500"/>
                                        <p:tgtEl>
                                          <p:spTgt spid="1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1"/>
          <p:cNvSpPr txBox="1">
            <a:spLocks noChangeArrowheads="1"/>
          </p:cNvSpPr>
          <p:nvPr/>
        </p:nvSpPr>
        <p:spPr bwMode="auto">
          <a:xfrm>
            <a:off x="0" y="252021"/>
            <a:ext cx="9144000" cy="9486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fr-FR" sz="3500" dirty="0">
                <a:latin typeface="Plantagenet Cherokee"/>
              </a:rPr>
              <a:t>Les plantes peuvent-elles être cultivées à l'ombre?</a:t>
            </a:r>
            <a:endParaRPr lang="en-US" sz="3500" dirty="0">
              <a:latin typeface="Plantagenet Cherokee"/>
            </a:endParaRPr>
          </a:p>
        </p:txBody>
      </p:sp>
      <p:sp>
        <p:nvSpPr>
          <p:cNvPr id="121" name="Rectangle 1"/>
          <p:cNvSpPr txBox="1">
            <a:spLocks noChangeArrowheads="1"/>
          </p:cNvSpPr>
          <p:nvPr/>
        </p:nvSpPr>
        <p:spPr bwMode="auto">
          <a:xfrm>
            <a:off x="500597" y="5007652"/>
            <a:ext cx="8250574" cy="1316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fr-FR" sz="2400" i="1" dirty="0">
                <a:solidFill>
                  <a:srgbClr val="000090"/>
                </a:solidFill>
                <a:latin typeface="Plantagenet Cherokee"/>
                <a:ea typeface="ヒラギノ角ゴ ProN W3" charset="0"/>
                <a:cs typeface="Plantagenet Cherokee"/>
              </a:rPr>
              <a:t>Une petite réduction de la capacité photosynthétique due à une lumière réduite pourrait être compensée par de meilleures températures!</a:t>
            </a:r>
            <a:endParaRPr lang="en-US" sz="2400" i="1" dirty="0">
              <a:solidFill>
                <a:srgbClr val="000090"/>
              </a:solidFill>
              <a:latin typeface="Plantagenet Cherokee"/>
              <a:ea typeface="ヒラギノ角ゴ ProN W3" charset="0"/>
              <a:cs typeface="Plantagenet Cherokee"/>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373" y="1319936"/>
            <a:ext cx="8998874" cy="3499139"/>
          </a:xfrm>
          <a:prstGeom prst="rect">
            <a:avLst/>
          </a:prstGeom>
        </p:spPr>
      </p:pic>
      <p:sp>
        <p:nvSpPr>
          <p:cNvPr id="5" name="Rectangle 4"/>
          <p:cNvSpPr/>
          <p:nvPr/>
        </p:nvSpPr>
        <p:spPr>
          <a:xfrm>
            <a:off x="5083465" y="1059806"/>
            <a:ext cx="4041163" cy="37592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un 3"/>
          <p:cNvSpPr/>
          <p:nvPr/>
        </p:nvSpPr>
        <p:spPr>
          <a:xfrm>
            <a:off x="3934861" y="2030859"/>
            <a:ext cx="680378" cy="604596"/>
          </a:xfrm>
          <a:prstGeom prst="sun">
            <a:avLst/>
          </a:prstGeom>
          <a:solidFill>
            <a:srgbClr val="FFFF00"/>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n 7"/>
          <p:cNvSpPr/>
          <p:nvPr/>
        </p:nvSpPr>
        <p:spPr>
          <a:xfrm>
            <a:off x="1432749" y="2263322"/>
            <a:ext cx="680378" cy="604596"/>
          </a:xfrm>
          <a:prstGeom prst="sun">
            <a:avLst/>
          </a:prstGeom>
          <a:pattFill prst="wdUpDiag">
            <a:fgClr>
              <a:srgbClr val="FFFF00"/>
            </a:fgClr>
            <a:bgClr>
              <a:schemeClr val="bg1">
                <a:lumMod val="75000"/>
              </a:schemeClr>
            </a:bgClr>
          </a:patt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un 8"/>
          <p:cNvSpPr/>
          <p:nvPr/>
        </p:nvSpPr>
        <p:spPr>
          <a:xfrm>
            <a:off x="8070793" y="2394009"/>
            <a:ext cx="680378" cy="604596"/>
          </a:xfrm>
          <a:prstGeom prst="sun">
            <a:avLst/>
          </a:prstGeom>
          <a:solidFill>
            <a:srgbClr val="FFFF00"/>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un 9"/>
          <p:cNvSpPr/>
          <p:nvPr/>
        </p:nvSpPr>
        <p:spPr>
          <a:xfrm>
            <a:off x="7390415" y="1789413"/>
            <a:ext cx="680378" cy="604596"/>
          </a:xfrm>
          <a:prstGeom prst="sun">
            <a:avLst/>
          </a:prstGeom>
          <a:pattFill prst="wdUpDiag">
            <a:fgClr>
              <a:srgbClr val="FFFF00"/>
            </a:fgClr>
            <a:bgClr>
              <a:schemeClr val="bg1">
                <a:lumMod val="75000"/>
              </a:schemeClr>
            </a:bgClr>
          </a:patt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530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21"/>
                                        </p:tgtEl>
                                        <p:attrNameLst>
                                          <p:attrName>style.visibility</p:attrName>
                                        </p:attrNameLst>
                                      </p:cBhvr>
                                      <p:to>
                                        <p:strVal val="visible"/>
                                      </p:to>
                                    </p:set>
                                    <p:animEffect transition="in" filter="dissolve">
                                      <p:cBhvr>
                                        <p:cTn id="31"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5" grpId="0" animBg="1"/>
      <p:bldP spid="4"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p:cNvSpPr>
            <a:spLocks noGrp="1" noChangeArrowheads="1"/>
          </p:cNvSpPr>
          <p:nvPr>
            <p:ph type="title"/>
          </p:nvPr>
        </p:nvSpPr>
        <p:spPr>
          <a:xfrm>
            <a:off x="105836" y="105315"/>
            <a:ext cx="4387388" cy="2688686"/>
          </a:xfrm>
        </p:spPr>
        <p:txBody>
          <a:bodyPr>
            <a:normAutofit/>
          </a:bodyPr>
          <a:lstStyle/>
          <a:p>
            <a:r>
              <a:rPr lang="en-US" sz="3600" dirty="0">
                <a:latin typeface="Cambria"/>
                <a:ea typeface="ヒラギノ角ゴ ProN W3" charset="0"/>
                <a:cs typeface="Cambria"/>
              </a:rPr>
              <a:t>Biosphere 2</a:t>
            </a:r>
            <a:br>
              <a:rPr lang="en-US" sz="3600" dirty="0">
                <a:latin typeface="Cambria"/>
              </a:rPr>
            </a:br>
            <a:r>
              <a:rPr lang="fr-FR" sz="3600" dirty="0">
                <a:latin typeface="Cambria"/>
              </a:rPr>
              <a:t>Laboratoire d'apprentissage agrivoltaïque</a:t>
            </a:r>
            <a:endParaRPr lang="en-US" sz="3600" dirty="0">
              <a:latin typeface="Cambria"/>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2927" y="120722"/>
            <a:ext cx="4345215" cy="6517822"/>
          </a:xfrm>
          <a:prstGeom prst="rect">
            <a:avLst/>
          </a:prstGeom>
          <a:ln>
            <a:solidFill>
              <a:schemeClr val="tx1"/>
            </a:solidFill>
          </a:ln>
          <a:effectLst/>
        </p:spPr>
      </p:pic>
      <p:pic>
        <p:nvPicPr>
          <p:cNvPr id="2" name="Picture 1" descr="IMG_174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770" y="2978193"/>
            <a:ext cx="4131732" cy="3098799"/>
          </a:xfrm>
          <a:prstGeom prst="rect">
            <a:avLst/>
          </a:prstGeom>
          <a:ln>
            <a:solidFill>
              <a:schemeClr val="tx1"/>
            </a:solidFill>
          </a:ln>
        </p:spPr>
      </p:pic>
    </p:spTree>
    <p:extLst>
      <p:ext uri="{BB962C8B-B14F-4D97-AF65-F5344CB8AC3E}">
        <p14:creationId xmlns:p14="http://schemas.microsoft.com/office/powerpoint/2010/main" val="1343323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177" y="1014748"/>
            <a:ext cx="3415686" cy="2802935"/>
          </a:xfrm>
          <a:prstGeom prst="rect">
            <a:avLst/>
          </a:prstGeom>
          <a:ln>
            <a:solidFill>
              <a:schemeClr val="tx1"/>
            </a:solidFill>
          </a:ln>
        </p:spPr>
      </p:pic>
      <p:sp>
        <p:nvSpPr>
          <p:cNvPr id="11" name="Rectangle 1"/>
          <p:cNvSpPr txBox="1">
            <a:spLocks noChangeArrowheads="1"/>
          </p:cNvSpPr>
          <p:nvPr/>
        </p:nvSpPr>
        <p:spPr bwMode="auto">
          <a:xfrm>
            <a:off x="0" y="-12959"/>
            <a:ext cx="9144000" cy="999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fr-FR" sz="3500" dirty="0">
                <a:latin typeface="Cambria"/>
              </a:rPr>
              <a:t>Alimentation - une victoire pour l'absorption de carbone</a:t>
            </a:r>
            <a:endParaRPr lang="en-US" sz="3500" dirty="0">
              <a:latin typeface="Cambria"/>
            </a:endParaRP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177" y="3989921"/>
            <a:ext cx="3415686" cy="2561764"/>
          </a:xfrm>
          <a:prstGeom prst="rect">
            <a:avLst/>
          </a:prstGeom>
          <a:ln>
            <a:solidFill>
              <a:schemeClr val="tx1"/>
            </a:solidFill>
          </a:ln>
        </p:spPr>
      </p:pic>
      <p:sp>
        <p:nvSpPr>
          <p:cNvPr id="10" name="Text Box 3"/>
          <p:cNvSpPr txBox="1">
            <a:spLocks noChangeArrowheads="1"/>
          </p:cNvSpPr>
          <p:nvPr/>
        </p:nvSpPr>
        <p:spPr bwMode="auto">
          <a:xfrm>
            <a:off x="3900576" y="6462396"/>
            <a:ext cx="511300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dirty="0">
                <a:latin typeface="Cambria"/>
                <a:cs typeface="Cambria"/>
              </a:rPr>
              <a:t>Barron-Gafford et al. (2019) </a:t>
            </a:r>
            <a:r>
              <a:rPr lang="en-US" sz="1600" i="1" dirty="0">
                <a:latin typeface="Cambria"/>
                <a:cs typeface="Cambria"/>
              </a:rPr>
              <a:t>Nature Sustainability</a:t>
            </a:r>
            <a:endParaRPr lang="en-US" sz="1600" dirty="0">
              <a:latin typeface="Cambria"/>
              <a:cs typeface="Cambria"/>
            </a:endParaRPr>
          </a:p>
        </p:txBody>
      </p:sp>
      <p:pic>
        <p:nvPicPr>
          <p:cNvPr id="14" name="Picture 13" descr="Screen Shot 2019-12-11 at 2.36.25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0198" y="1422135"/>
            <a:ext cx="6393802" cy="4135385"/>
          </a:xfrm>
          <a:prstGeom prst="rect">
            <a:avLst/>
          </a:prstGeom>
        </p:spPr>
      </p:pic>
      <p:sp>
        <p:nvSpPr>
          <p:cNvPr id="15" name="Freeform 14"/>
          <p:cNvSpPr/>
          <p:nvPr/>
        </p:nvSpPr>
        <p:spPr>
          <a:xfrm>
            <a:off x="3624863" y="2001255"/>
            <a:ext cx="5178855" cy="2421143"/>
          </a:xfrm>
          <a:custGeom>
            <a:avLst/>
            <a:gdLst>
              <a:gd name="connsiteX0" fmla="*/ 0 w 5546249"/>
              <a:gd name="connsiteY0" fmla="*/ 2421143 h 2421143"/>
              <a:gd name="connsiteX1" fmla="*/ 0 w 5546249"/>
              <a:gd name="connsiteY1" fmla="*/ 2421143 h 2421143"/>
              <a:gd name="connsiteX2" fmla="*/ 264978 w 5546249"/>
              <a:gd name="connsiteY2" fmla="*/ 2412006 h 2421143"/>
              <a:gd name="connsiteX3" fmla="*/ 292389 w 5546249"/>
              <a:gd name="connsiteY3" fmla="*/ 2402870 h 2421143"/>
              <a:gd name="connsiteX4" fmla="*/ 319800 w 5546249"/>
              <a:gd name="connsiteY4" fmla="*/ 2384597 h 2421143"/>
              <a:gd name="connsiteX5" fmla="*/ 529955 w 5546249"/>
              <a:gd name="connsiteY5" fmla="*/ 2393734 h 2421143"/>
              <a:gd name="connsiteX6" fmla="*/ 557366 w 5546249"/>
              <a:gd name="connsiteY6" fmla="*/ 2402870 h 2421143"/>
              <a:gd name="connsiteX7" fmla="*/ 621326 w 5546249"/>
              <a:gd name="connsiteY7" fmla="*/ 2412006 h 2421143"/>
              <a:gd name="connsiteX8" fmla="*/ 831481 w 5546249"/>
              <a:gd name="connsiteY8" fmla="*/ 2412006 h 2421143"/>
              <a:gd name="connsiteX9" fmla="*/ 858892 w 5546249"/>
              <a:gd name="connsiteY9" fmla="*/ 2421143 h 2421143"/>
              <a:gd name="connsiteX10" fmla="*/ 959401 w 5546249"/>
              <a:gd name="connsiteY10" fmla="*/ 2412006 h 2421143"/>
              <a:gd name="connsiteX11" fmla="*/ 1059909 w 5546249"/>
              <a:gd name="connsiteY11" fmla="*/ 2384597 h 2421143"/>
              <a:gd name="connsiteX12" fmla="*/ 1178692 w 5546249"/>
              <a:gd name="connsiteY12" fmla="*/ 2375461 h 2421143"/>
              <a:gd name="connsiteX13" fmla="*/ 1215241 w 5546249"/>
              <a:gd name="connsiteY13" fmla="*/ 2302370 h 2421143"/>
              <a:gd name="connsiteX14" fmla="*/ 1233515 w 5546249"/>
              <a:gd name="connsiteY14" fmla="*/ 2247551 h 2421143"/>
              <a:gd name="connsiteX15" fmla="*/ 1242652 w 5546249"/>
              <a:gd name="connsiteY15" fmla="*/ 2192733 h 2421143"/>
              <a:gd name="connsiteX16" fmla="*/ 1251789 w 5546249"/>
              <a:gd name="connsiteY16" fmla="*/ 1936914 h 2421143"/>
              <a:gd name="connsiteX17" fmla="*/ 1260927 w 5546249"/>
              <a:gd name="connsiteY17" fmla="*/ 1872960 h 2421143"/>
              <a:gd name="connsiteX18" fmla="*/ 1279201 w 5546249"/>
              <a:gd name="connsiteY18" fmla="*/ 1781596 h 2421143"/>
              <a:gd name="connsiteX19" fmla="*/ 1288338 w 5546249"/>
              <a:gd name="connsiteY19" fmla="*/ 1681095 h 2421143"/>
              <a:gd name="connsiteX20" fmla="*/ 1297475 w 5546249"/>
              <a:gd name="connsiteY20" fmla="*/ 1644550 h 2421143"/>
              <a:gd name="connsiteX21" fmla="*/ 1306612 w 5546249"/>
              <a:gd name="connsiteY21" fmla="*/ 1598868 h 2421143"/>
              <a:gd name="connsiteX22" fmla="*/ 1315750 w 5546249"/>
              <a:gd name="connsiteY22" fmla="*/ 1544050 h 2421143"/>
              <a:gd name="connsiteX23" fmla="*/ 1324887 w 5546249"/>
              <a:gd name="connsiteY23" fmla="*/ 1480095 h 2421143"/>
              <a:gd name="connsiteX24" fmla="*/ 1343161 w 5546249"/>
              <a:gd name="connsiteY24" fmla="*/ 1416140 h 2421143"/>
              <a:gd name="connsiteX25" fmla="*/ 1352298 w 5546249"/>
              <a:gd name="connsiteY25" fmla="*/ 1343049 h 2421143"/>
              <a:gd name="connsiteX26" fmla="*/ 1370572 w 5546249"/>
              <a:gd name="connsiteY26" fmla="*/ 1023276 h 2421143"/>
              <a:gd name="connsiteX27" fmla="*/ 1388847 w 5546249"/>
              <a:gd name="connsiteY27" fmla="*/ 968457 h 2421143"/>
              <a:gd name="connsiteX28" fmla="*/ 1407121 w 5546249"/>
              <a:gd name="connsiteY28" fmla="*/ 904503 h 2421143"/>
              <a:gd name="connsiteX29" fmla="*/ 1416258 w 5546249"/>
              <a:gd name="connsiteY29" fmla="*/ 867957 h 2421143"/>
              <a:gd name="connsiteX30" fmla="*/ 1434532 w 5546249"/>
              <a:gd name="connsiteY30" fmla="*/ 813139 h 2421143"/>
              <a:gd name="connsiteX31" fmla="*/ 1443670 w 5546249"/>
              <a:gd name="connsiteY31" fmla="*/ 749184 h 2421143"/>
              <a:gd name="connsiteX32" fmla="*/ 1461944 w 5546249"/>
              <a:gd name="connsiteY32" fmla="*/ 676093 h 2421143"/>
              <a:gd name="connsiteX33" fmla="*/ 1471081 w 5546249"/>
              <a:gd name="connsiteY33" fmla="*/ 648684 h 2421143"/>
              <a:gd name="connsiteX34" fmla="*/ 1480218 w 5546249"/>
              <a:gd name="connsiteY34" fmla="*/ 603002 h 2421143"/>
              <a:gd name="connsiteX35" fmla="*/ 1498492 w 5546249"/>
              <a:gd name="connsiteY35" fmla="*/ 548184 h 2421143"/>
              <a:gd name="connsiteX36" fmla="*/ 1507630 w 5546249"/>
              <a:gd name="connsiteY36" fmla="*/ 493365 h 2421143"/>
              <a:gd name="connsiteX37" fmla="*/ 1525904 w 5546249"/>
              <a:gd name="connsiteY37" fmla="*/ 438547 h 2421143"/>
              <a:gd name="connsiteX38" fmla="*/ 1553315 w 5546249"/>
              <a:gd name="connsiteY38" fmla="*/ 356319 h 2421143"/>
              <a:gd name="connsiteX39" fmla="*/ 1571590 w 5546249"/>
              <a:gd name="connsiteY39" fmla="*/ 301501 h 2421143"/>
              <a:gd name="connsiteX40" fmla="*/ 1608138 w 5546249"/>
              <a:gd name="connsiteY40" fmla="*/ 219274 h 2421143"/>
              <a:gd name="connsiteX41" fmla="*/ 1635550 w 5546249"/>
              <a:gd name="connsiteY41" fmla="*/ 164455 h 2421143"/>
              <a:gd name="connsiteX42" fmla="*/ 1662961 w 5546249"/>
              <a:gd name="connsiteY42" fmla="*/ 100501 h 2421143"/>
              <a:gd name="connsiteX43" fmla="*/ 1690373 w 5546249"/>
              <a:gd name="connsiteY43" fmla="*/ 54819 h 2421143"/>
              <a:gd name="connsiteX44" fmla="*/ 1699510 w 5546249"/>
              <a:gd name="connsiteY44" fmla="*/ 27410 h 2421143"/>
              <a:gd name="connsiteX45" fmla="*/ 1754333 w 5546249"/>
              <a:gd name="connsiteY45" fmla="*/ 0 h 2421143"/>
              <a:gd name="connsiteX46" fmla="*/ 1781744 w 5546249"/>
              <a:gd name="connsiteY46" fmla="*/ 18273 h 2421143"/>
              <a:gd name="connsiteX47" fmla="*/ 1873115 w 5546249"/>
              <a:gd name="connsiteY47" fmla="*/ 63955 h 2421143"/>
              <a:gd name="connsiteX48" fmla="*/ 1891390 w 5546249"/>
              <a:gd name="connsiteY48" fmla="*/ 82228 h 2421143"/>
              <a:gd name="connsiteX49" fmla="*/ 1909664 w 5546249"/>
              <a:gd name="connsiteY49" fmla="*/ 109637 h 2421143"/>
              <a:gd name="connsiteX50" fmla="*/ 1937076 w 5546249"/>
              <a:gd name="connsiteY50" fmla="*/ 118773 h 2421143"/>
              <a:gd name="connsiteX51" fmla="*/ 1964487 w 5546249"/>
              <a:gd name="connsiteY51" fmla="*/ 173592 h 2421143"/>
              <a:gd name="connsiteX52" fmla="*/ 1982761 w 5546249"/>
              <a:gd name="connsiteY52" fmla="*/ 201001 h 2421143"/>
              <a:gd name="connsiteX53" fmla="*/ 2010173 w 5546249"/>
              <a:gd name="connsiteY53" fmla="*/ 246683 h 2421143"/>
              <a:gd name="connsiteX54" fmla="*/ 2019310 w 5546249"/>
              <a:gd name="connsiteY54" fmla="*/ 274092 h 2421143"/>
              <a:gd name="connsiteX55" fmla="*/ 2055858 w 5546249"/>
              <a:gd name="connsiteY55" fmla="*/ 328910 h 2421143"/>
              <a:gd name="connsiteX56" fmla="*/ 2083270 w 5546249"/>
              <a:gd name="connsiteY56" fmla="*/ 383729 h 2421143"/>
              <a:gd name="connsiteX57" fmla="*/ 2092407 w 5546249"/>
              <a:gd name="connsiteY57" fmla="*/ 411138 h 2421143"/>
              <a:gd name="connsiteX58" fmla="*/ 2110681 w 5546249"/>
              <a:gd name="connsiteY58" fmla="*/ 502502 h 2421143"/>
              <a:gd name="connsiteX59" fmla="*/ 2128956 w 5546249"/>
              <a:gd name="connsiteY59" fmla="*/ 557320 h 2421143"/>
              <a:gd name="connsiteX60" fmla="*/ 2138093 w 5546249"/>
              <a:gd name="connsiteY60" fmla="*/ 584729 h 2421143"/>
              <a:gd name="connsiteX61" fmla="*/ 2147230 w 5546249"/>
              <a:gd name="connsiteY61" fmla="*/ 612138 h 2421143"/>
              <a:gd name="connsiteX62" fmla="*/ 2165504 w 5546249"/>
              <a:gd name="connsiteY62" fmla="*/ 639547 h 2421143"/>
              <a:gd name="connsiteX63" fmla="*/ 2183778 w 5546249"/>
              <a:gd name="connsiteY63" fmla="*/ 694366 h 2421143"/>
              <a:gd name="connsiteX64" fmla="*/ 2192916 w 5546249"/>
              <a:gd name="connsiteY64" fmla="*/ 721775 h 2421143"/>
              <a:gd name="connsiteX65" fmla="*/ 2202053 w 5546249"/>
              <a:gd name="connsiteY65" fmla="*/ 1169458 h 2421143"/>
              <a:gd name="connsiteX66" fmla="*/ 2229464 w 5546249"/>
              <a:gd name="connsiteY66" fmla="*/ 1260822 h 2421143"/>
              <a:gd name="connsiteX67" fmla="*/ 2238601 w 5546249"/>
              <a:gd name="connsiteY67" fmla="*/ 1288231 h 2421143"/>
              <a:gd name="connsiteX68" fmla="*/ 2256876 w 5546249"/>
              <a:gd name="connsiteY68" fmla="*/ 1306504 h 2421143"/>
              <a:gd name="connsiteX69" fmla="*/ 2293424 w 5546249"/>
              <a:gd name="connsiteY69" fmla="*/ 1361322 h 2421143"/>
              <a:gd name="connsiteX70" fmla="*/ 2311699 w 5546249"/>
              <a:gd name="connsiteY70" fmla="*/ 1379595 h 2421143"/>
              <a:gd name="connsiteX71" fmla="*/ 2320836 w 5546249"/>
              <a:gd name="connsiteY71" fmla="*/ 1407004 h 2421143"/>
              <a:gd name="connsiteX72" fmla="*/ 2339110 w 5546249"/>
              <a:gd name="connsiteY72" fmla="*/ 1480095 h 2421143"/>
              <a:gd name="connsiteX73" fmla="*/ 2357384 w 5546249"/>
              <a:gd name="connsiteY73" fmla="*/ 1544050 h 2421143"/>
              <a:gd name="connsiteX74" fmla="*/ 2366521 w 5546249"/>
              <a:gd name="connsiteY74" fmla="*/ 1608004 h 2421143"/>
              <a:gd name="connsiteX75" fmla="*/ 2393933 w 5546249"/>
              <a:gd name="connsiteY75" fmla="*/ 1754187 h 2421143"/>
              <a:gd name="connsiteX76" fmla="*/ 2412207 w 5546249"/>
              <a:gd name="connsiteY76" fmla="*/ 1836414 h 2421143"/>
              <a:gd name="connsiteX77" fmla="*/ 2430481 w 5546249"/>
              <a:gd name="connsiteY77" fmla="*/ 1900369 h 2421143"/>
              <a:gd name="connsiteX78" fmla="*/ 2448756 w 5546249"/>
              <a:gd name="connsiteY78" fmla="*/ 1927778 h 2421143"/>
              <a:gd name="connsiteX79" fmla="*/ 2476167 w 5546249"/>
              <a:gd name="connsiteY79" fmla="*/ 1991733 h 2421143"/>
              <a:gd name="connsiteX80" fmla="*/ 2503579 w 5546249"/>
              <a:gd name="connsiteY80" fmla="*/ 2037415 h 2421143"/>
              <a:gd name="connsiteX81" fmla="*/ 2512716 w 5546249"/>
              <a:gd name="connsiteY81" fmla="*/ 2064824 h 2421143"/>
              <a:gd name="connsiteX82" fmla="*/ 2549264 w 5546249"/>
              <a:gd name="connsiteY82" fmla="*/ 2119642 h 2421143"/>
              <a:gd name="connsiteX83" fmla="*/ 2594950 w 5546249"/>
              <a:gd name="connsiteY83" fmla="*/ 2201869 h 2421143"/>
              <a:gd name="connsiteX84" fmla="*/ 2631499 w 5546249"/>
              <a:gd name="connsiteY84" fmla="*/ 2220142 h 2421143"/>
              <a:gd name="connsiteX85" fmla="*/ 2686322 w 5546249"/>
              <a:gd name="connsiteY85" fmla="*/ 2274961 h 2421143"/>
              <a:gd name="connsiteX86" fmla="*/ 2741144 w 5546249"/>
              <a:gd name="connsiteY86" fmla="*/ 2311506 h 2421143"/>
              <a:gd name="connsiteX87" fmla="*/ 2759419 w 5546249"/>
              <a:gd name="connsiteY87" fmla="*/ 2329779 h 2421143"/>
              <a:gd name="connsiteX88" fmla="*/ 2869065 w 5546249"/>
              <a:gd name="connsiteY88" fmla="*/ 2348052 h 2421143"/>
              <a:gd name="connsiteX89" fmla="*/ 3033533 w 5546249"/>
              <a:gd name="connsiteY89" fmla="*/ 2338915 h 2421143"/>
              <a:gd name="connsiteX90" fmla="*/ 3088356 w 5546249"/>
              <a:gd name="connsiteY90" fmla="*/ 2320642 h 2421143"/>
              <a:gd name="connsiteX91" fmla="*/ 3261962 w 5546249"/>
              <a:gd name="connsiteY91" fmla="*/ 2311506 h 2421143"/>
              <a:gd name="connsiteX92" fmla="*/ 3362470 w 5546249"/>
              <a:gd name="connsiteY92" fmla="*/ 2274961 h 2421143"/>
              <a:gd name="connsiteX93" fmla="*/ 3399019 w 5546249"/>
              <a:gd name="connsiteY93" fmla="*/ 2265824 h 2421143"/>
              <a:gd name="connsiteX94" fmla="*/ 3590899 w 5546249"/>
              <a:gd name="connsiteY94" fmla="*/ 2247551 h 2421143"/>
              <a:gd name="connsiteX95" fmla="*/ 3801054 w 5546249"/>
              <a:gd name="connsiteY95" fmla="*/ 2256688 h 2421143"/>
              <a:gd name="connsiteX96" fmla="*/ 3828465 w 5546249"/>
              <a:gd name="connsiteY96" fmla="*/ 2274961 h 2421143"/>
              <a:gd name="connsiteX97" fmla="*/ 3910699 w 5546249"/>
              <a:gd name="connsiteY97" fmla="*/ 2284097 h 2421143"/>
              <a:gd name="connsiteX98" fmla="*/ 3965522 w 5546249"/>
              <a:gd name="connsiteY98" fmla="*/ 2302370 h 2421143"/>
              <a:gd name="connsiteX99" fmla="*/ 3992934 w 5546249"/>
              <a:gd name="connsiteY99" fmla="*/ 2311506 h 2421143"/>
              <a:gd name="connsiteX100" fmla="*/ 4020345 w 5546249"/>
              <a:gd name="connsiteY100" fmla="*/ 2293233 h 2421143"/>
              <a:gd name="connsiteX101" fmla="*/ 4047756 w 5546249"/>
              <a:gd name="connsiteY101" fmla="*/ 2284097 h 2421143"/>
              <a:gd name="connsiteX102" fmla="*/ 4066031 w 5546249"/>
              <a:gd name="connsiteY102" fmla="*/ 2265824 h 2421143"/>
              <a:gd name="connsiteX103" fmla="*/ 4111717 w 5546249"/>
              <a:gd name="connsiteY103" fmla="*/ 2211006 h 2421143"/>
              <a:gd name="connsiteX104" fmla="*/ 4212225 w 5546249"/>
              <a:gd name="connsiteY104" fmla="*/ 2128778 h 2421143"/>
              <a:gd name="connsiteX105" fmla="*/ 4276185 w 5546249"/>
              <a:gd name="connsiteY105" fmla="*/ 2055687 h 2421143"/>
              <a:gd name="connsiteX106" fmla="*/ 4376694 w 5546249"/>
              <a:gd name="connsiteY106" fmla="*/ 2046551 h 2421143"/>
              <a:gd name="connsiteX107" fmla="*/ 4440654 w 5546249"/>
              <a:gd name="connsiteY107" fmla="*/ 2055687 h 2421143"/>
              <a:gd name="connsiteX108" fmla="*/ 4495477 w 5546249"/>
              <a:gd name="connsiteY108" fmla="*/ 2073960 h 2421143"/>
              <a:gd name="connsiteX109" fmla="*/ 4532025 w 5546249"/>
              <a:gd name="connsiteY109" fmla="*/ 2083096 h 2421143"/>
              <a:gd name="connsiteX110" fmla="*/ 4568574 w 5546249"/>
              <a:gd name="connsiteY110" fmla="*/ 2101369 h 2421143"/>
              <a:gd name="connsiteX111" fmla="*/ 4595985 w 5546249"/>
              <a:gd name="connsiteY111" fmla="*/ 2119642 h 2421143"/>
              <a:gd name="connsiteX112" fmla="*/ 4650808 w 5546249"/>
              <a:gd name="connsiteY112" fmla="*/ 2137915 h 2421143"/>
              <a:gd name="connsiteX113" fmla="*/ 4733043 w 5546249"/>
              <a:gd name="connsiteY113" fmla="*/ 2165324 h 2421143"/>
              <a:gd name="connsiteX114" fmla="*/ 4787865 w 5546249"/>
              <a:gd name="connsiteY114" fmla="*/ 2183597 h 2421143"/>
              <a:gd name="connsiteX115" fmla="*/ 4815277 w 5546249"/>
              <a:gd name="connsiteY115" fmla="*/ 2201869 h 2421143"/>
              <a:gd name="connsiteX116" fmla="*/ 4833551 w 5546249"/>
              <a:gd name="connsiteY116" fmla="*/ 2229279 h 2421143"/>
              <a:gd name="connsiteX117" fmla="*/ 4860963 w 5546249"/>
              <a:gd name="connsiteY117" fmla="*/ 2238415 h 2421143"/>
              <a:gd name="connsiteX118" fmla="*/ 4906648 w 5546249"/>
              <a:gd name="connsiteY118" fmla="*/ 2265824 h 2421143"/>
              <a:gd name="connsiteX119" fmla="*/ 4934060 w 5546249"/>
              <a:gd name="connsiteY119" fmla="*/ 2284097 h 2421143"/>
              <a:gd name="connsiteX120" fmla="*/ 4988883 w 5546249"/>
              <a:gd name="connsiteY120" fmla="*/ 2302370 h 2421143"/>
              <a:gd name="connsiteX121" fmla="*/ 5043706 w 5546249"/>
              <a:gd name="connsiteY121" fmla="*/ 2320642 h 2421143"/>
              <a:gd name="connsiteX122" fmla="*/ 5080254 w 5546249"/>
              <a:gd name="connsiteY122" fmla="*/ 2329779 h 2421143"/>
              <a:gd name="connsiteX123" fmla="*/ 5135077 w 5546249"/>
              <a:gd name="connsiteY123" fmla="*/ 2348052 h 2421143"/>
              <a:gd name="connsiteX124" fmla="*/ 5162488 w 5546249"/>
              <a:gd name="connsiteY124" fmla="*/ 2357188 h 2421143"/>
              <a:gd name="connsiteX125" fmla="*/ 5189900 w 5546249"/>
              <a:gd name="connsiteY125" fmla="*/ 2366324 h 2421143"/>
              <a:gd name="connsiteX126" fmla="*/ 5308683 w 5546249"/>
              <a:gd name="connsiteY126" fmla="*/ 2357188 h 2421143"/>
              <a:gd name="connsiteX127" fmla="*/ 5473151 w 5546249"/>
              <a:gd name="connsiteY127" fmla="*/ 2338915 h 2421143"/>
              <a:gd name="connsiteX128" fmla="*/ 5491426 w 5546249"/>
              <a:gd name="connsiteY128" fmla="*/ 2320642 h 2421143"/>
              <a:gd name="connsiteX129" fmla="*/ 5527974 w 5546249"/>
              <a:gd name="connsiteY129" fmla="*/ 2311506 h 2421143"/>
              <a:gd name="connsiteX130" fmla="*/ 5546249 w 5546249"/>
              <a:gd name="connsiteY130" fmla="*/ 2302370 h 2421143"/>
              <a:gd name="connsiteX131" fmla="*/ 5546249 w 5546249"/>
              <a:gd name="connsiteY131" fmla="*/ 2302370 h 2421143"/>
              <a:gd name="connsiteX132" fmla="*/ 5546249 w 5546249"/>
              <a:gd name="connsiteY132" fmla="*/ 2302370 h 242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5546249" h="2421143">
                <a:moveTo>
                  <a:pt x="0" y="2421143"/>
                </a:moveTo>
                <a:lnTo>
                  <a:pt x="0" y="2421143"/>
                </a:lnTo>
                <a:cubicBezTo>
                  <a:pt x="88326" y="2418097"/>
                  <a:pt x="176772" y="2417519"/>
                  <a:pt x="264978" y="2412006"/>
                </a:cubicBezTo>
                <a:cubicBezTo>
                  <a:pt x="274590" y="2411405"/>
                  <a:pt x="283775" y="2407177"/>
                  <a:pt x="292389" y="2402870"/>
                </a:cubicBezTo>
                <a:cubicBezTo>
                  <a:pt x="302211" y="2397959"/>
                  <a:pt x="310663" y="2390688"/>
                  <a:pt x="319800" y="2384597"/>
                </a:cubicBezTo>
                <a:cubicBezTo>
                  <a:pt x="389852" y="2387643"/>
                  <a:pt x="460044" y="2388357"/>
                  <a:pt x="529955" y="2393734"/>
                </a:cubicBezTo>
                <a:cubicBezTo>
                  <a:pt x="539558" y="2394473"/>
                  <a:pt x="547922" y="2400981"/>
                  <a:pt x="557366" y="2402870"/>
                </a:cubicBezTo>
                <a:cubicBezTo>
                  <a:pt x="578484" y="2407093"/>
                  <a:pt x="600006" y="2408961"/>
                  <a:pt x="621326" y="2412006"/>
                </a:cubicBezTo>
                <a:cubicBezTo>
                  <a:pt x="731001" y="2403571"/>
                  <a:pt x="731139" y="2396570"/>
                  <a:pt x="831481" y="2412006"/>
                </a:cubicBezTo>
                <a:cubicBezTo>
                  <a:pt x="841000" y="2413470"/>
                  <a:pt x="849755" y="2418097"/>
                  <a:pt x="858892" y="2421143"/>
                </a:cubicBezTo>
                <a:cubicBezTo>
                  <a:pt x="892395" y="2418097"/>
                  <a:pt x="926272" y="2417852"/>
                  <a:pt x="959401" y="2412006"/>
                </a:cubicBezTo>
                <a:cubicBezTo>
                  <a:pt x="1086935" y="2389502"/>
                  <a:pt x="948593" y="2396965"/>
                  <a:pt x="1059909" y="2384597"/>
                </a:cubicBezTo>
                <a:cubicBezTo>
                  <a:pt x="1099377" y="2380212"/>
                  <a:pt x="1139098" y="2378506"/>
                  <a:pt x="1178692" y="2375461"/>
                </a:cubicBezTo>
                <a:cubicBezTo>
                  <a:pt x="1210587" y="2343569"/>
                  <a:pt x="1194243" y="2365360"/>
                  <a:pt x="1215241" y="2302370"/>
                </a:cubicBezTo>
                <a:lnTo>
                  <a:pt x="1233515" y="2247551"/>
                </a:lnTo>
                <a:lnTo>
                  <a:pt x="1242652" y="2192733"/>
                </a:lnTo>
                <a:cubicBezTo>
                  <a:pt x="1245698" y="2107460"/>
                  <a:pt x="1246920" y="2022102"/>
                  <a:pt x="1251789" y="1936914"/>
                </a:cubicBezTo>
                <a:cubicBezTo>
                  <a:pt x="1253018" y="1915415"/>
                  <a:pt x="1257652" y="1894244"/>
                  <a:pt x="1260927" y="1872960"/>
                </a:cubicBezTo>
                <a:cubicBezTo>
                  <a:pt x="1269890" y="1814709"/>
                  <a:pt x="1267088" y="1830044"/>
                  <a:pt x="1279201" y="1781596"/>
                </a:cubicBezTo>
                <a:cubicBezTo>
                  <a:pt x="1282247" y="1748096"/>
                  <a:pt x="1283892" y="1714438"/>
                  <a:pt x="1288338" y="1681095"/>
                </a:cubicBezTo>
                <a:cubicBezTo>
                  <a:pt x="1289998" y="1668649"/>
                  <a:pt x="1294751" y="1656808"/>
                  <a:pt x="1297475" y="1644550"/>
                </a:cubicBezTo>
                <a:cubicBezTo>
                  <a:pt x="1300844" y="1629391"/>
                  <a:pt x="1303834" y="1614146"/>
                  <a:pt x="1306612" y="1598868"/>
                </a:cubicBezTo>
                <a:cubicBezTo>
                  <a:pt x="1309926" y="1580642"/>
                  <a:pt x="1312933" y="1562359"/>
                  <a:pt x="1315750" y="1544050"/>
                </a:cubicBezTo>
                <a:cubicBezTo>
                  <a:pt x="1319025" y="1522766"/>
                  <a:pt x="1321035" y="1501282"/>
                  <a:pt x="1324887" y="1480095"/>
                </a:cubicBezTo>
                <a:cubicBezTo>
                  <a:pt x="1329476" y="1454855"/>
                  <a:pt x="1335332" y="1439625"/>
                  <a:pt x="1343161" y="1416140"/>
                </a:cubicBezTo>
                <a:cubicBezTo>
                  <a:pt x="1346207" y="1391776"/>
                  <a:pt x="1350973" y="1367566"/>
                  <a:pt x="1352298" y="1343049"/>
                </a:cubicBezTo>
                <a:cubicBezTo>
                  <a:pt x="1353579" y="1319343"/>
                  <a:pt x="1348686" y="1110809"/>
                  <a:pt x="1370572" y="1023276"/>
                </a:cubicBezTo>
                <a:cubicBezTo>
                  <a:pt x="1375244" y="1004590"/>
                  <a:pt x="1384175" y="987143"/>
                  <a:pt x="1388847" y="968457"/>
                </a:cubicBezTo>
                <a:cubicBezTo>
                  <a:pt x="1417414" y="854197"/>
                  <a:pt x="1380902" y="996263"/>
                  <a:pt x="1407121" y="904503"/>
                </a:cubicBezTo>
                <a:cubicBezTo>
                  <a:pt x="1410571" y="892429"/>
                  <a:pt x="1412650" y="879984"/>
                  <a:pt x="1416258" y="867957"/>
                </a:cubicBezTo>
                <a:cubicBezTo>
                  <a:pt x="1421793" y="849508"/>
                  <a:pt x="1434532" y="813139"/>
                  <a:pt x="1434532" y="813139"/>
                </a:cubicBezTo>
                <a:cubicBezTo>
                  <a:pt x="1437578" y="791821"/>
                  <a:pt x="1439446" y="770301"/>
                  <a:pt x="1443670" y="749184"/>
                </a:cubicBezTo>
                <a:cubicBezTo>
                  <a:pt x="1448596" y="724558"/>
                  <a:pt x="1454002" y="699918"/>
                  <a:pt x="1461944" y="676093"/>
                </a:cubicBezTo>
                <a:cubicBezTo>
                  <a:pt x="1464990" y="666957"/>
                  <a:pt x="1468745" y="658027"/>
                  <a:pt x="1471081" y="648684"/>
                </a:cubicBezTo>
                <a:cubicBezTo>
                  <a:pt x="1474848" y="633619"/>
                  <a:pt x="1476132" y="617984"/>
                  <a:pt x="1480218" y="603002"/>
                </a:cubicBezTo>
                <a:cubicBezTo>
                  <a:pt x="1485286" y="584420"/>
                  <a:pt x="1495325" y="567183"/>
                  <a:pt x="1498492" y="548184"/>
                </a:cubicBezTo>
                <a:cubicBezTo>
                  <a:pt x="1501538" y="529911"/>
                  <a:pt x="1503137" y="511337"/>
                  <a:pt x="1507630" y="493365"/>
                </a:cubicBezTo>
                <a:cubicBezTo>
                  <a:pt x="1512302" y="474679"/>
                  <a:pt x="1519813" y="456820"/>
                  <a:pt x="1525904" y="438547"/>
                </a:cubicBezTo>
                <a:lnTo>
                  <a:pt x="1553315" y="356319"/>
                </a:lnTo>
                <a:lnTo>
                  <a:pt x="1571590" y="301501"/>
                </a:lnTo>
                <a:cubicBezTo>
                  <a:pt x="1587511" y="269662"/>
                  <a:pt x="1596472" y="254271"/>
                  <a:pt x="1608138" y="219274"/>
                </a:cubicBezTo>
                <a:cubicBezTo>
                  <a:pt x="1624978" y="168758"/>
                  <a:pt x="1604545" y="195457"/>
                  <a:pt x="1635550" y="164455"/>
                </a:cubicBezTo>
                <a:cubicBezTo>
                  <a:pt x="1654567" y="88395"/>
                  <a:pt x="1631411" y="163598"/>
                  <a:pt x="1662961" y="100501"/>
                </a:cubicBezTo>
                <a:cubicBezTo>
                  <a:pt x="1686683" y="53060"/>
                  <a:pt x="1654679" y="90507"/>
                  <a:pt x="1690373" y="54819"/>
                </a:cubicBezTo>
                <a:cubicBezTo>
                  <a:pt x="1693419" y="45683"/>
                  <a:pt x="1693494" y="34930"/>
                  <a:pt x="1699510" y="27410"/>
                </a:cubicBezTo>
                <a:cubicBezTo>
                  <a:pt x="1712392" y="11309"/>
                  <a:pt x="1736276" y="6019"/>
                  <a:pt x="1754333" y="0"/>
                </a:cubicBezTo>
                <a:cubicBezTo>
                  <a:pt x="1763470" y="6091"/>
                  <a:pt x="1771651" y="13948"/>
                  <a:pt x="1781744" y="18273"/>
                </a:cubicBezTo>
                <a:cubicBezTo>
                  <a:pt x="1835909" y="41486"/>
                  <a:pt x="1814297" y="5144"/>
                  <a:pt x="1873115" y="63955"/>
                </a:cubicBezTo>
                <a:cubicBezTo>
                  <a:pt x="1879207" y="70046"/>
                  <a:pt x="1886008" y="75501"/>
                  <a:pt x="1891390" y="82228"/>
                </a:cubicBezTo>
                <a:cubicBezTo>
                  <a:pt x="1898250" y="90802"/>
                  <a:pt x="1901089" y="102778"/>
                  <a:pt x="1909664" y="109637"/>
                </a:cubicBezTo>
                <a:cubicBezTo>
                  <a:pt x="1917185" y="115653"/>
                  <a:pt x="1927939" y="115728"/>
                  <a:pt x="1937076" y="118773"/>
                </a:cubicBezTo>
                <a:cubicBezTo>
                  <a:pt x="1989451" y="197333"/>
                  <a:pt x="1926655" y="97934"/>
                  <a:pt x="1964487" y="173592"/>
                </a:cubicBezTo>
                <a:cubicBezTo>
                  <a:pt x="1969398" y="183413"/>
                  <a:pt x="1977850" y="191180"/>
                  <a:pt x="1982761" y="201001"/>
                </a:cubicBezTo>
                <a:cubicBezTo>
                  <a:pt x="2006483" y="248442"/>
                  <a:pt x="1974478" y="210992"/>
                  <a:pt x="2010173" y="246683"/>
                </a:cubicBezTo>
                <a:cubicBezTo>
                  <a:pt x="2013219" y="255819"/>
                  <a:pt x="2014633" y="265673"/>
                  <a:pt x="2019310" y="274092"/>
                </a:cubicBezTo>
                <a:cubicBezTo>
                  <a:pt x="2029976" y="293289"/>
                  <a:pt x="2048912" y="308076"/>
                  <a:pt x="2055858" y="328910"/>
                </a:cubicBezTo>
                <a:cubicBezTo>
                  <a:pt x="2078829" y="397809"/>
                  <a:pt x="2047842" y="312876"/>
                  <a:pt x="2083270" y="383729"/>
                </a:cubicBezTo>
                <a:cubicBezTo>
                  <a:pt x="2087577" y="392343"/>
                  <a:pt x="2089761" y="401878"/>
                  <a:pt x="2092407" y="411138"/>
                </a:cubicBezTo>
                <a:cubicBezTo>
                  <a:pt x="2122784" y="517449"/>
                  <a:pt x="2074773" y="358884"/>
                  <a:pt x="2110681" y="502502"/>
                </a:cubicBezTo>
                <a:cubicBezTo>
                  <a:pt x="2115353" y="521188"/>
                  <a:pt x="2122864" y="539047"/>
                  <a:pt x="2128956" y="557320"/>
                </a:cubicBezTo>
                <a:lnTo>
                  <a:pt x="2138093" y="584729"/>
                </a:lnTo>
                <a:cubicBezTo>
                  <a:pt x="2141139" y="593865"/>
                  <a:pt x="2141888" y="604125"/>
                  <a:pt x="2147230" y="612138"/>
                </a:cubicBezTo>
                <a:lnTo>
                  <a:pt x="2165504" y="639547"/>
                </a:lnTo>
                <a:lnTo>
                  <a:pt x="2183778" y="694366"/>
                </a:lnTo>
                <a:lnTo>
                  <a:pt x="2192916" y="721775"/>
                </a:lnTo>
                <a:cubicBezTo>
                  <a:pt x="2195962" y="871003"/>
                  <a:pt x="2196424" y="1020305"/>
                  <a:pt x="2202053" y="1169458"/>
                </a:cubicBezTo>
                <a:cubicBezTo>
                  <a:pt x="2202641" y="1185027"/>
                  <a:pt x="2227500" y="1254931"/>
                  <a:pt x="2229464" y="1260822"/>
                </a:cubicBezTo>
                <a:cubicBezTo>
                  <a:pt x="2232510" y="1269958"/>
                  <a:pt x="2231791" y="1281422"/>
                  <a:pt x="2238601" y="1288231"/>
                </a:cubicBezTo>
                <a:cubicBezTo>
                  <a:pt x="2244693" y="1294322"/>
                  <a:pt x="2251707" y="1299613"/>
                  <a:pt x="2256876" y="1306504"/>
                </a:cubicBezTo>
                <a:cubicBezTo>
                  <a:pt x="2270054" y="1324073"/>
                  <a:pt x="2277894" y="1345794"/>
                  <a:pt x="2293424" y="1361322"/>
                </a:cubicBezTo>
                <a:lnTo>
                  <a:pt x="2311699" y="1379595"/>
                </a:lnTo>
                <a:cubicBezTo>
                  <a:pt x="2314745" y="1388731"/>
                  <a:pt x="2318302" y="1397713"/>
                  <a:pt x="2320836" y="1407004"/>
                </a:cubicBezTo>
                <a:cubicBezTo>
                  <a:pt x="2327444" y="1431233"/>
                  <a:pt x="2331168" y="1456270"/>
                  <a:pt x="2339110" y="1480095"/>
                </a:cubicBezTo>
                <a:cubicBezTo>
                  <a:pt x="2346939" y="1503580"/>
                  <a:pt x="2352795" y="1518810"/>
                  <a:pt x="2357384" y="1544050"/>
                </a:cubicBezTo>
                <a:cubicBezTo>
                  <a:pt x="2361236" y="1565237"/>
                  <a:pt x="2363246" y="1586720"/>
                  <a:pt x="2366521" y="1608004"/>
                </a:cubicBezTo>
                <a:cubicBezTo>
                  <a:pt x="2372687" y="1648080"/>
                  <a:pt x="2385569" y="1720735"/>
                  <a:pt x="2393933" y="1754187"/>
                </a:cubicBezTo>
                <a:cubicBezTo>
                  <a:pt x="2416214" y="1843304"/>
                  <a:pt x="2389010" y="1732034"/>
                  <a:pt x="2412207" y="1836414"/>
                </a:cubicBezTo>
                <a:cubicBezTo>
                  <a:pt x="2414549" y="1846952"/>
                  <a:pt x="2424376" y="1888160"/>
                  <a:pt x="2430481" y="1900369"/>
                </a:cubicBezTo>
                <a:cubicBezTo>
                  <a:pt x="2435392" y="1910190"/>
                  <a:pt x="2442664" y="1918642"/>
                  <a:pt x="2448756" y="1927778"/>
                </a:cubicBezTo>
                <a:cubicBezTo>
                  <a:pt x="2470184" y="1992057"/>
                  <a:pt x="2442295" y="1912704"/>
                  <a:pt x="2476167" y="1991733"/>
                </a:cubicBezTo>
                <a:cubicBezTo>
                  <a:pt x="2493958" y="2033244"/>
                  <a:pt x="2473189" y="2007029"/>
                  <a:pt x="2503579" y="2037415"/>
                </a:cubicBezTo>
                <a:cubicBezTo>
                  <a:pt x="2506625" y="2046551"/>
                  <a:pt x="2508039" y="2056405"/>
                  <a:pt x="2512716" y="2064824"/>
                </a:cubicBezTo>
                <a:cubicBezTo>
                  <a:pt x="2523382" y="2084021"/>
                  <a:pt x="2542318" y="2098808"/>
                  <a:pt x="2549264" y="2119642"/>
                </a:cubicBezTo>
                <a:cubicBezTo>
                  <a:pt x="2557999" y="2145842"/>
                  <a:pt x="2569818" y="2189304"/>
                  <a:pt x="2594950" y="2201869"/>
                </a:cubicBezTo>
                <a:lnTo>
                  <a:pt x="2631499" y="2220142"/>
                </a:lnTo>
                <a:cubicBezTo>
                  <a:pt x="2649773" y="2238415"/>
                  <a:pt x="2664819" y="2260627"/>
                  <a:pt x="2686322" y="2274961"/>
                </a:cubicBezTo>
                <a:cubicBezTo>
                  <a:pt x="2704596" y="2287143"/>
                  <a:pt x="2725614" y="2295977"/>
                  <a:pt x="2741144" y="2311506"/>
                </a:cubicBezTo>
                <a:cubicBezTo>
                  <a:pt x="2747236" y="2317597"/>
                  <a:pt x="2751501" y="2326386"/>
                  <a:pt x="2759419" y="2329779"/>
                </a:cubicBezTo>
                <a:cubicBezTo>
                  <a:pt x="2772777" y="2335503"/>
                  <a:pt x="2863848" y="2347307"/>
                  <a:pt x="2869065" y="2348052"/>
                </a:cubicBezTo>
                <a:cubicBezTo>
                  <a:pt x="2923888" y="2345006"/>
                  <a:pt x="2979050" y="2345725"/>
                  <a:pt x="3033533" y="2338915"/>
                </a:cubicBezTo>
                <a:cubicBezTo>
                  <a:pt x="3052647" y="2336526"/>
                  <a:pt x="3069120" y="2321654"/>
                  <a:pt x="3088356" y="2320642"/>
                </a:cubicBezTo>
                <a:lnTo>
                  <a:pt x="3261962" y="2311506"/>
                </a:lnTo>
                <a:cubicBezTo>
                  <a:pt x="3292245" y="2299394"/>
                  <a:pt x="3331181" y="2282783"/>
                  <a:pt x="3362470" y="2274961"/>
                </a:cubicBezTo>
                <a:cubicBezTo>
                  <a:pt x="3374653" y="2271915"/>
                  <a:pt x="3386664" y="2268070"/>
                  <a:pt x="3399019" y="2265824"/>
                </a:cubicBezTo>
                <a:cubicBezTo>
                  <a:pt x="3467779" y="2253323"/>
                  <a:pt x="3515970" y="2252903"/>
                  <a:pt x="3590899" y="2247551"/>
                </a:cubicBezTo>
                <a:cubicBezTo>
                  <a:pt x="3660951" y="2250597"/>
                  <a:pt x="3731398" y="2248651"/>
                  <a:pt x="3801054" y="2256688"/>
                </a:cubicBezTo>
                <a:cubicBezTo>
                  <a:pt x="3811963" y="2257947"/>
                  <a:pt x="3817812" y="2272298"/>
                  <a:pt x="3828465" y="2274961"/>
                </a:cubicBezTo>
                <a:cubicBezTo>
                  <a:pt x="3855222" y="2281650"/>
                  <a:pt x="3883288" y="2281052"/>
                  <a:pt x="3910699" y="2284097"/>
                </a:cubicBezTo>
                <a:lnTo>
                  <a:pt x="3965522" y="2302370"/>
                </a:lnTo>
                <a:lnTo>
                  <a:pt x="3992934" y="2311506"/>
                </a:lnTo>
                <a:cubicBezTo>
                  <a:pt x="4002071" y="2305415"/>
                  <a:pt x="4010523" y="2298144"/>
                  <a:pt x="4020345" y="2293233"/>
                </a:cubicBezTo>
                <a:cubicBezTo>
                  <a:pt x="4028959" y="2288926"/>
                  <a:pt x="4039497" y="2289052"/>
                  <a:pt x="4047756" y="2284097"/>
                </a:cubicBezTo>
                <a:cubicBezTo>
                  <a:pt x="4055143" y="2279665"/>
                  <a:pt x="4060516" y="2272442"/>
                  <a:pt x="4066031" y="2265824"/>
                </a:cubicBezTo>
                <a:cubicBezTo>
                  <a:pt x="4079747" y="2249366"/>
                  <a:pt x="4093345" y="2224784"/>
                  <a:pt x="4111717" y="2211006"/>
                </a:cubicBezTo>
                <a:cubicBezTo>
                  <a:pt x="4150919" y="2181607"/>
                  <a:pt x="4183896" y="2171268"/>
                  <a:pt x="4212225" y="2128778"/>
                </a:cubicBezTo>
                <a:cubicBezTo>
                  <a:pt x="4224862" y="2109823"/>
                  <a:pt x="4257218" y="2057411"/>
                  <a:pt x="4276185" y="2055687"/>
                </a:cubicBezTo>
                <a:lnTo>
                  <a:pt x="4376694" y="2046551"/>
                </a:lnTo>
                <a:cubicBezTo>
                  <a:pt x="4398014" y="2049596"/>
                  <a:pt x="4419669" y="2050845"/>
                  <a:pt x="4440654" y="2055687"/>
                </a:cubicBezTo>
                <a:cubicBezTo>
                  <a:pt x="4459423" y="2060018"/>
                  <a:pt x="4476789" y="2069289"/>
                  <a:pt x="4495477" y="2073960"/>
                </a:cubicBezTo>
                <a:lnTo>
                  <a:pt x="4532025" y="2083096"/>
                </a:lnTo>
                <a:cubicBezTo>
                  <a:pt x="4544208" y="2089187"/>
                  <a:pt x="4556748" y="2094612"/>
                  <a:pt x="4568574" y="2101369"/>
                </a:cubicBezTo>
                <a:cubicBezTo>
                  <a:pt x="4578108" y="2106817"/>
                  <a:pt x="4585950" y="2115182"/>
                  <a:pt x="4595985" y="2119642"/>
                </a:cubicBezTo>
                <a:cubicBezTo>
                  <a:pt x="4613588" y="2127465"/>
                  <a:pt x="4632534" y="2131824"/>
                  <a:pt x="4650808" y="2137915"/>
                </a:cubicBezTo>
                <a:lnTo>
                  <a:pt x="4733043" y="2165324"/>
                </a:lnTo>
                <a:cubicBezTo>
                  <a:pt x="4733048" y="2165326"/>
                  <a:pt x="4787861" y="2183594"/>
                  <a:pt x="4787865" y="2183597"/>
                </a:cubicBezTo>
                <a:lnTo>
                  <a:pt x="4815277" y="2201869"/>
                </a:lnTo>
                <a:cubicBezTo>
                  <a:pt x="4821368" y="2211006"/>
                  <a:pt x="4824976" y="2222420"/>
                  <a:pt x="4833551" y="2229279"/>
                </a:cubicBezTo>
                <a:cubicBezTo>
                  <a:pt x="4841072" y="2235295"/>
                  <a:pt x="4852348" y="2234108"/>
                  <a:pt x="4860963" y="2238415"/>
                </a:cubicBezTo>
                <a:cubicBezTo>
                  <a:pt x="4876847" y="2246356"/>
                  <a:pt x="4891588" y="2256412"/>
                  <a:pt x="4906648" y="2265824"/>
                </a:cubicBezTo>
                <a:cubicBezTo>
                  <a:pt x="4915960" y="2271644"/>
                  <a:pt x="4924025" y="2279637"/>
                  <a:pt x="4934060" y="2284097"/>
                </a:cubicBezTo>
                <a:cubicBezTo>
                  <a:pt x="4951663" y="2291920"/>
                  <a:pt x="4970609" y="2296279"/>
                  <a:pt x="4988883" y="2302370"/>
                </a:cubicBezTo>
                <a:lnTo>
                  <a:pt x="5043706" y="2320642"/>
                </a:lnTo>
                <a:cubicBezTo>
                  <a:pt x="5055889" y="2323688"/>
                  <a:pt x="5068226" y="2326171"/>
                  <a:pt x="5080254" y="2329779"/>
                </a:cubicBezTo>
                <a:cubicBezTo>
                  <a:pt x="5098704" y="2335314"/>
                  <a:pt x="5116803" y="2341961"/>
                  <a:pt x="5135077" y="2348052"/>
                </a:cubicBezTo>
                <a:lnTo>
                  <a:pt x="5162488" y="2357188"/>
                </a:lnTo>
                <a:lnTo>
                  <a:pt x="5189900" y="2366324"/>
                </a:lnTo>
                <a:lnTo>
                  <a:pt x="5308683" y="2357188"/>
                </a:lnTo>
                <a:cubicBezTo>
                  <a:pt x="5458016" y="2346523"/>
                  <a:pt x="5401742" y="2362718"/>
                  <a:pt x="5473151" y="2338915"/>
                </a:cubicBezTo>
                <a:cubicBezTo>
                  <a:pt x="5479243" y="2332824"/>
                  <a:pt x="5483721" y="2324494"/>
                  <a:pt x="5491426" y="2320642"/>
                </a:cubicBezTo>
                <a:cubicBezTo>
                  <a:pt x="5502658" y="2315027"/>
                  <a:pt x="5516061" y="2315477"/>
                  <a:pt x="5527974" y="2311506"/>
                </a:cubicBezTo>
                <a:cubicBezTo>
                  <a:pt x="5534435" y="2309353"/>
                  <a:pt x="5540157" y="2305415"/>
                  <a:pt x="5546249" y="2302370"/>
                </a:cubicBezTo>
                <a:lnTo>
                  <a:pt x="5546249" y="2302370"/>
                </a:lnTo>
                <a:lnTo>
                  <a:pt x="5546249" y="2302370"/>
                </a:lnTo>
              </a:path>
            </a:pathLst>
          </a:custGeom>
          <a:ln>
            <a:solidFill>
              <a:srgbClr val="F7000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3616026" y="2419040"/>
            <a:ext cx="5187692" cy="2005195"/>
          </a:xfrm>
          <a:custGeom>
            <a:avLst/>
            <a:gdLst>
              <a:gd name="connsiteX0" fmla="*/ 0 w 5527974"/>
              <a:gd name="connsiteY0" fmla="*/ 1964324 h 2005195"/>
              <a:gd name="connsiteX1" fmla="*/ 0 w 5527974"/>
              <a:gd name="connsiteY1" fmla="*/ 1964324 h 2005195"/>
              <a:gd name="connsiteX2" fmla="*/ 82235 w 5527974"/>
              <a:gd name="connsiteY2" fmla="*/ 1973460 h 2005195"/>
              <a:gd name="connsiteX3" fmla="*/ 292389 w 5527974"/>
              <a:gd name="connsiteY3" fmla="*/ 1991733 h 2005195"/>
              <a:gd name="connsiteX4" fmla="*/ 356349 w 5527974"/>
              <a:gd name="connsiteY4" fmla="*/ 1982596 h 2005195"/>
              <a:gd name="connsiteX5" fmla="*/ 392898 w 5527974"/>
              <a:gd name="connsiteY5" fmla="*/ 1973460 h 2005195"/>
              <a:gd name="connsiteX6" fmla="*/ 831481 w 5527974"/>
              <a:gd name="connsiteY6" fmla="*/ 1982596 h 2005195"/>
              <a:gd name="connsiteX7" fmla="*/ 1069047 w 5527974"/>
              <a:gd name="connsiteY7" fmla="*/ 1991733 h 2005195"/>
              <a:gd name="connsiteX8" fmla="*/ 1123870 w 5527974"/>
              <a:gd name="connsiteY8" fmla="*/ 1973460 h 2005195"/>
              <a:gd name="connsiteX9" fmla="*/ 1151281 w 5527974"/>
              <a:gd name="connsiteY9" fmla="*/ 1964324 h 2005195"/>
              <a:gd name="connsiteX10" fmla="*/ 1215241 w 5527974"/>
              <a:gd name="connsiteY10" fmla="*/ 1946051 h 2005195"/>
              <a:gd name="connsiteX11" fmla="*/ 1242652 w 5527974"/>
              <a:gd name="connsiteY11" fmla="*/ 1927778 h 2005195"/>
              <a:gd name="connsiteX12" fmla="*/ 1260927 w 5527974"/>
              <a:gd name="connsiteY12" fmla="*/ 1872960 h 2005195"/>
              <a:gd name="connsiteX13" fmla="*/ 1288338 w 5527974"/>
              <a:gd name="connsiteY13" fmla="*/ 1790732 h 2005195"/>
              <a:gd name="connsiteX14" fmla="*/ 1297475 w 5527974"/>
              <a:gd name="connsiteY14" fmla="*/ 1763323 h 2005195"/>
              <a:gd name="connsiteX15" fmla="*/ 1315750 w 5527974"/>
              <a:gd name="connsiteY15" fmla="*/ 1745050 h 2005195"/>
              <a:gd name="connsiteX16" fmla="*/ 1343161 w 5527974"/>
              <a:gd name="connsiteY16" fmla="*/ 1662823 h 2005195"/>
              <a:gd name="connsiteX17" fmla="*/ 1352298 w 5527974"/>
              <a:gd name="connsiteY17" fmla="*/ 1635414 h 2005195"/>
              <a:gd name="connsiteX18" fmla="*/ 1361435 w 5527974"/>
              <a:gd name="connsiteY18" fmla="*/ 1589732 h 2005195"/>
              <a:gd name="connsiteX19" fmla="*/ 1352298 w 5527974"/>
              <a:gd name="connsiteY19" fmla="*/ 1279095 h 2005195"/>
              <a:gd name="connsiteX20" fmla="*/ 1370573 w 5527974"/>
              <a:gd name="connsiteY20" fmla="*/ 986730 h 2005195"/>
              <a:gd name="connsiteX21" fmla="*/ 1379710 w 5527974"/>
              <a:gd name="connsiteY21" fmla="*/ 849684 h 2005195"/>
              <a:gd name="connsiteX22" fmla="*/ 1388847 w 5527974"/>
              <a:gd name="connsiteY22" fmla="*/ 785730 h 2005195"/>
              <a:gd name="connsiteX23" fmla="*/ 1407121 w 5527974"/>
              <a:gd name="connsiteY23" fmla="*/ 520774 h 2005195"/>
              <a:gd name="connsiteX24" fmla="*/ 1434533 w 5527974"/>
              <a:gd name="connsiteY24" fmla="*/ 374592 h 2005195"/>
              <a:gd name="connsiteX25" fmla="*/ 1452807 w 5527974"/>
              <a:gd name="connsiteY25" fmla="*/ 292365 h 2005195"/>
              <a:gd name="connsiteX26" fmla="*/ 1471081 w 5527974"/>
              <a:gd name="connsiteY26" fmla="*/ 237546 h 2005195"/>
              <a:gd name="connsiteX27" fmla="*/ 1480218 w 5527974"/>
              <a:gd name="connsiteY27" fmla="*/ 210137 h 2005195"/>
              <a:gd name="connsiteX28" fmla="*/ 1498493 w 5527974"/>
              <a:gd name="connsiteY28" fmla="*/ 137046 h 2005195"/>
              <a:gd name="connsiteX29" fmla="*/ 1507630 w 5527974"/>
              <a:gd name="connsiteY29" fmla="*/ 109637 h 2005195"/>
              <a:gd name="connsiteX30" fmla="*/ 1525904 w 5527974"/>
              <a:gd name="connsiteY30" fmla="*/ 82228 h 2005195"/>
              <a:gd name="connsiteX31" fmla="*/ 1544178 w 5527974"/>
              <a:gd name="connsiteY31" fmla="*/ 27410 h 2005195"/>
              <a:gd name="connsiteX32" fmla="*/ 1681236 w 5527974"/>
              <a:gd name="connsiteY32" fmla="*/ 0 h 2005195"/>
              <a:gd name="connsiteX33" fmla="*/ 1754333 w 5527974"/>
              <a:gd name="connsiteY33" fmla="*/ 18273 h 2005195"/>
              <a:gd name="connsiteX34" fmla="*/ 1809156 w 5527974"/>
              <a:gd name="connsiteY34" fmla="*/ 45682 h 2005195"/>
              <a:gd name="connsiteX35" fmla="*/ 1882253 w 5527974"/>
              <a:gd name="connsiteY35" fmla="*/ 91364 h 2005195"/>
              <a:gd name="connsiteX36" fmla="*/ 1909664 w 5527974"/>
              <a:gd name="connsiteY36" fmla="*/ 109637 h 2005195"/>
              <a:gd name="connsiteX37" fmla="*/ 1927939 w 5527974"/>
              <a:gd name="connsiteY37" fmla="*/ 127910 h 2005195"/>
              <a:gd name="connsiteX38" fmla="*/ 1955350 w 5527974"/>
              <a:gd name="connsiteY38" fmla="*/ 137046 h 2005195"/>
              <a:gd name="connsiteX39" fmla="*/ 2010173 w 5527974"/>
              <a:gd name="connsiteY39" fmla="*/ 191865 h 2005195"/>
              <a:gd name="connsiteX40" fmla="*/ 2037584 w 5527974"/>
              <a:gd name="connsiteY40" fmla="*/ 274092 h 2005195"/>
              <a:gd name="connsiteX41" fmla="*/ 2046721 w 5527974"/>
              <a:gd name="connsiteY41" fmla="*/ 301501 h 2005195"/>
              <a:gd name="connsiteX42" fmla="*/ 2055859 w 5527974"/>
              <a:gd name="connsiteY42" fmla="*/ 328910 h 2005195"/>
              <a:gd name="connsiteX43" fmla="*/ 2083270 w 5527974"/>
              <a:gd name="connsiteY43" fmla="*/ 420274 h 2005195"/>
              <a:gd name="connsiteX44" fmla="*/ 2110681 w 5527974"/>
              <a:gd name="connsiteY44" fmla="*/ 438547 h 2005195"/>
              <a:gd name="connsiteX45" fmla="*/ 2128956 w 5527974"/>
              <a:gd name="connsiteY45" fmla="*/ 456820 h 2005195"/>
              <a:gd name="connsiteX46" fmla="*/ 2183779 w 5527974"/>
              <a:gd name="connsiteY46" fmla="*/ 493365 h 2005195"/>
              <a:gd name="connsiteX47" fmla="*/ 2211190 w 5527974"/>
              <a:gd name="connsiteY47" fmla="*/ 511638 h 2005195"/>
              <a:gd name="connsiteX48" fmla="*/ 2238602 w 5527974"/>
              <a:gd name="connsiteY48" fmla="*/ 529911 h 2005195"/>
              <a:gd name="connsiteX49" fmla="*/ 2357384 w 5527974"/>
              <a:gd name="connsiteY49" fmla="*/ 511638 h 2005195"/>
              <a:gd name="connsiteX50" fmla="*/ 2375659 w 5527974"/>
              <a:gd name="connsiteY50" fmla="*/ 493365 h 2005195"/>
              <a:gd name="connsiteX51" fmla="*/ 2430482 w 5527974"/>
              <a:gd name="connsiteY51" fmla="*/ 475093 h 2005195"/>
              <a:gd name="connsiteX52" fmla="*/ 2604087 w 5527974"/>
              <a:gd name="connsiteY52" fmla="*/ 484229 h 2005195"/>
              <a:gd name="connsiteX53" fmla="*/ 2649773 w 5527974"/>
              <a:gd name="connsiteY53" fmla="*/ 493365 h 2005195"/>
              <a:gd name="connsiteX54" fmla="*/ 2704596 w 5527974"/>
              <a:gd name="connsiteY54" fmla="*/ 502502 h 2005195"/>
              <a:gd name="connsiteX55" fmla="*/ 2795967 w 5527974"/>
              <a:gd name="connsiteY55" fmla="*/ 520774 h 2005195"/>
              <a:gd name="connsiteX56" fmla="*/ 2823379 w 5527974"/>
              <a:gd name="connsiteY56" fmla="*/ 529911 h 2005195"/>
              <a:gd name="connsiteX57" fmla="*/ 2878202 w 5527974"/>
              <a:gd name="connsiteY57" fmla="*/ 557320 h 2005195"/>
              <a:gd name="connsiteX58" fmla="*/ 3225413 w 5527974"/>
              <a:gd name="connsiteY58" fmla="*/ 566456 h 2005195"/>
              <a:gd name="connsiteX59" fmla="*/ 3316785 w 5527974"/>
              <a:gd name="connsiteY59" fmla="*/ 575593 h 2005195"/>
              <a:gd name="connsiteX60" fmla="*/ 3426431 w 5527974"/>
              <a:gd name="connsiteY60" fmla="*/ 584729 h 2005195"/>
              <a:gd name="connsiteX61" fmla="*/ 3517802 w 5527974"/>
              <a:gd name="connsiteY61" fmla="*/ 603002 h 2005195"/>
              <a:gd name="connsiteX62" fmla="*/ 3572625 w 5527974"/>
              <a:gd name="connsiteY62" fmla="*/ 621275 h 2005195"/>
              <a:gd name="connsiteX63" fmla="*/ 3590899 w 5527974"/>
              <a:gd name="connsiteY63" fmla="*/ 648684 h 2005195"/>
              <a:gd name="connsiteX64" fmla="*/ 3618311 w 5527974"/>
              <a:gd name="connsiteY64" fmla="*/ 676093 h 2005195"/>
              <a:gd name="connsiteX65" fmla="*/ 3645722 w 5527974"/>
              <a:gd name="connsiteY65" fmla="*/ 730911 h 2005195"/>
              <a:gd name="connsiteX66" fmla="*/ 3682271 w 5527974"/>
              <a:gd name="connsiteY66" fmla="*/ 749184 h 2005195"/>
              <a:gd name="connsiteX67" fmla="*/ 3746231 w 5527974"/>
              <a:gd name="connsiteY67" fmla="*/ 767457 h 2005195"/>
              <a:gd name="connsiteX68" fmla="*/ 3773642 w 5527974"/>
              <a:gd name="connsiteY68" fmla="*/ 776593 h 2005195"/>
              <a:gd name="connsiteX69" fmla="*/ 3983797 w 5527974"/>
              <a:gd name="connsiteY69" fmla="*/ 740048 h 2005195"/>
              <a:gd name="connsiteX70" fmla="*/ 4066031 w 5527974"/>
              <a:gd name="connsiteY70" fmla="*/ 703502 h 2005195"/>
              <a:gd name="connsiteX71" fmla="*/ 4093442 w 5527974"/>
              <a:gd name="connsiteY71" fmla="*/ 694366 h 2005195"/>
              <a:gd name="connsiteX72" fmla="*/ 4129991 w 5527974"/>
              <a:gd name="connsiteY72" fmla="*/ 703502 h 2005195"/>
              <a:gd name="connsiteX73" fmla="*/ 4175677 w 5527974"/>
              <a:gd name="connsiteY73" fmla="*/ 749184 h 2005195"/>
              <a:gd name="connsiteX74" fmla="*/ 4221362 w 5527974"/>
              <a:gd name="connsiteY74" fmla="*/ 840548 h 2005195"/>
              <a:gd name="connsiteX75" fmla="*/ 4257911 w 5527974"/>
              <a:gd name="connsiteY75" fmla="*/ 895366 h 2005195"/>
              <a:gd name="connsiteX76" fmla="*/ 4294460 w 5527974"/>
              <a:gd name="connsiteY76" fmla="*/ 986730 h 2005195"/>
              <a:gd name="connsiteX77" fmla="*/ 4303597 w 5527974"/>
              <a:gd name="connsiteY77" fmla="*/ 1014139 h 2005195"/>
              <a:gd name="connsiteX78" fmla="*/ 4321871 w 5527974"/>
              <a:gd name="connsiteY78" fmla="*/ 1050685 h 2005195"/>
              <a:gd name="connsiteX79" fmla="*/ 4331008 w 5527974"/>
              <a:gd name="connsiteY79" fmla="*/ 1078094 h 2005195"/>
              <a:gd name="connsiteX80" fmla="*/ 4358420 w 5527974"/>
              <a:gd name="connsiteY80" fmla="*/ 1105503 h 2005195"/>
              <a:gd name="connsiteX81" fmla="*/ 4376694 w 5527974"/>
              <a:gd name="connsiteY81" fmla="*/ 1160322 h 2005195"/>
              <a:gd name="connsiteX82" fmla="*/ 4394968 w 5527974"/>
              <a:gd name="connsiteY82" fmla="*/ 1187731 h 2005195"/>
              <a:gd name="connsiteX83" fmla="*/ 4413243 w 5527974"/>
              <a:gd name="connsiteY83" fmla="*/ 1251685 h 2005195"/>
              <a:gd name="connsiteX84" fmla="*/ 4422380 w 5527974"/>
              <a:gd name="connsiteY84" fmla="*/ 1370458 h 2005195"/>
              <a:gd name="connsiteX85" fmla="*/ 4431517 w 5527974"/>
              <a:gd name="connsiteY85" fmla="*/ 1397868 h 2005195"/>
              <a:gd name="connsiteX86" fmla="*/ 4532025 w 5527974"/>
              <a:gd name="connsiteY86" fmla="*/ 1516641 h 2005195"/>
              <a:gd name="connsiteX87" fmla="*/ 4541163 w 5527974"/>
              <a:gd name="connsiteY87" fmla="*/ 1544050 h 2005195"/>
              <a:gd name="connsiteX88" fmla="*/ 4577711 w 5527974"/>
              <a:gd name="connsiteY88" fmla="*/ 1608004 h 2005195"/>
              <a:gd name="connsiteX89" fmla="*/ 4595985 w 5527974"/>
              <a:gd name="connsiteY89" fmla="*/ 1662823 h 2005195"/>
              <a:gd name="connsiteX90" fmla="*/ 4605123 w 5527974"/>
              <a:gd name="connsiteY90" fmla="*/ 1690232 h 2005195"/>
              <a:gd name="connsiteX91" fmla="*/ 4614260 w 5527974"/>
              <a:gd name="connsiteY91" fmla="*/ 1717641 h 2005195"/>
              <a:gd name="connsiteX92" fmla="*/ 4696494 w 5527974"/>
              <a:gd name="connsiteY92" fmla="*/ 1818141 h 2005195"/>
              <a:gd name="connsiteX93" fmla="*/ 4723906 w 5527974"/>
              <a:gd name="connsiteY93" fmla="*/ 1836414 h 2005195"/>
              <a:gd name="connsiteX94" fmla="*/ 4751317 w 5527974"/>
              <a:gd name="connsiteY94" fmla="*/ 1863823 h 2005195"/>
              <a:gd name="connsiteX95" fmla="*/ 4778728 w 5527974"/>
              <a:gd name="connsiteY95" fmla="*/ 1882096 h 2005195"/>
              <a:gd name="connsiteX96" fmla="*/ 4797003 w 5527974"/>
              <a:gd name="connsiteY96" fmla="*/ 1900369 h 2005195"/>
              <a:gd name="connsiteX97" fmla="*/ 4851826 w 5527974"/>
              <a:gd name="connsiteY97" fmla="*/ 1918642 h 2005195"/>
              <a:gd name="connsiteX98" fmla="*/ 4915786 w 5527974"/>
              <a:gd name="connsiteY98" fmla="*/ 1936914 h 2005195"/>
              <a:gd name="connsiteX99" fmla="*/ 4979746 w 5527974"/>
              <a:gd name="connsiteY99" fmla="*/ 1955187 h 2005195"/>
              <a:gd name="connsiteX100" fmla="*/ 5390917 w 5527974"/>
              <a:gd name="connsiteY100" fmla="*/ 1946051 h 2005195"/>
              <a:gd name="connsiteX101" fmla="*/ 5445740 w 5527974"/>
              <a:gd name="connsiteY101" fmla="*/ 1909505 h 2005195"/>
              <a:gd name="connsiteX102" fmla="*/ 5527974 w 5527974"/>
              <a:gd name="connsiteY102" fmla="*/ 1909505 h 2005195"/>
              <a:gd name="connsiteX103" fmla="*/ 5527974 w 5527974"/>
              <a:gd name="connsiteY103" fmla="*/ 1909505 h 200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527974" h="2005195">
                <a:moveTo>
                  <a:pt x="0" y="1964324"/>
                </a:moveTo>
                <a:lnTo>
                  <a:pt x="0" y="1964324"/>
                </a:lnTo>
                <a:cubicBezTo>
                  <a:pt x="27412" y="1967369"/>
                  <a:pt x="54725" y="1971495"/>
                  <a:pt x="82235" y="1973460"/>
                </a:cubicBezTo>
                <a:cubicBezTo>
                  <a:pt x="287972" y="1988154"/>
                  <a:pt x="195377" y="1967480"/>
                  <a:pt x="292389" y="1991733"/>
                </a:cubicBezTo>
                <a:cubicBezTo>
                  <a:pt x="313709" y="1988687"/>
                  <a:pt x="335160" y="1986448"/>
                  <a:pt x="356349" y="1982596"/>
                </a:cubicBezTo>
                <a:cubicBezTo>
                  <a:pt x="368704" y="1980350"/>
                  <a:pt x="380340" y="1973460"/>
                  <a:pt x="392898" y="1973460"/>
                </a:cubicBezTo>
                <a:cubicBezTo>
                  <a:pt x="539124" y="1973460"/>
                  <a:pt x="685287" y="1979551"/>
                  <a:pt x="831481" y="1982596"/>
                </a:cubicBezTo>
                <a:cubicBezTo>
                  <a:pt x="944165" y="2020155"/>
                  <a:pt x="867065" y="2001831"/>
                  <a:pt x="1069047" y="1991733"/>
                </a:cubicBezTo>
                <a:lnTo>
                  <a:pt x="1123870" y="1973460"/>
                </a:lnTo>
                <a:cubicBezTo>
                  <a:pt x="1133007" y="1970415"/>
                  <a:pt x="1141937" y="1966660"/>
                  <a:pt x="1151281" y="1964324"/>
                </a:cubicBezTo>
                <a:cubicBezTo>
                  <a:pt x="1197174" y="1952851"/>
                  <a:pt x="1175916" y="1959158"/>
                  <a:pt x="1215241" y="1946051"/>
                </a:cubicBezTo>
                <a:cubicBezTo>
                  <a:pt x="1224378" y="1939960"/>
                  <a:pt x="1236832" y="1937090"/>
                  <a:pt x="1242652" y="1927778"/>
                </a:cubicBezTo>
                <a:cubicBezTo>
                  <a:pt x="1252861" y="1911445"/>
                  <a:pt x="1254836" y="1891233"/>
                  <a:pt x="1260927" y="1872960"/>
                </a:cubicBezTo>
                <a:lnTo>
                  <a:pt x="1288338" y="1790732"/>
                </a:lnTo>
                <a:cubicBezTo>
                  <a:pt x="1291384" y="1781596"/>
                  <a:pt x="1290665" y="1770132"/>
                  <a:pt x="1297475" y="1763323"/>
                </a:cubicBezTo>
                <a:lnTo>
                  <a:pt x="1315750" y="1745050"/>
                </a:lnTo>
                <a:lnTo>
                  <a:pt x="1343161" y="1662823"/>
                </a:lnTo>
                <a:cubicBezTo>
                  <a:pt x="1346207" y="1653687"/>
                  <a:pt x="1350409" y="1644858"/>
                  <a:pt x="1352298" y="1635414"/>
                </a:cubicBezTo>
                <a:lnTo>
                  <a:pt x="1361435" y="1589732"/>
                </a:lnTo>
                <a:cubicBezTo>
                  <a:pt x="1358389" y="1486186"/>
                  <a:pt x="1352298" y="1382685"/>
                  <a:pt x="1352298" y="1279095"/>
                </a:cubicBezTo>
                <a:cubicBezTo>
                  <a:pt x="1352298" y="1036650"/>
                  <a:pt x="1357756" y="1140512"/>
                  <a:pt x="1370573" y="986730"/>
                </a:cubicBezTo>
                <a:cubicBezTo>
                  <a:pt x="1374376" y="941105"/>
                  <a:pt x="1375565" y="895279"/>
                  <a:pt x="1379710" y="849684"/>
                </a:cubicBezTo>
                <a:cubicBezTo>
                  <a:pt x="1381660" y="828238"/>
                  <a:pt x="1386469" y="807133"/>
                  <a:pt x="1388847" y="785730"/>
                </a:cubicBezTo>
                <a:cubicBezTo>
                  <a:pt x="1407032" y="622073"/>
                  <a:pt x="1389463" y="732654"/>
                  <a:pt x="1407121" y="520774"/>
                </a:cubicBezTo>
                <a:cubicBezTo>
                  <a:pt x="1409156" y="496354"/>
                  <a:pt x="1433092" y="381795"/>
                  <a:pt x="1434533" y="374592"/>
                </a:cubicBezTo>
                <a:cubicBezTo>
                  <a:pt x="1439751" y="348506"/>
                  <a:pt x="1445064" y="318174"/>
                  <a:pt x="1452807" y="292365"/>
                </a:cubicBezTo>
                <a:cubicBezTo>
                  <a:pt x="1458342" y="273916"/>
                  <a:pt x="1464990" y="255819"/>
                  <a:pt x="1471081" y="237546"/>
                </a:cubicBezTo>
                <a:cubicBezTo>
                  <a:pt x="1474127" y="228410"/>
                  <a:pt x="1477882" y="219480"/>
                  <a:pt x="1480218" y="210137"/>
                </a:cubicBezTo>
                <a:cubicBezTo>
                  <a:pt x="1486310" y="185773"/>
                  <a:pt x="1490551" y="160871"/>
                  <a:pt x="1498493" y="137046"/>
                </a:cubicBezTo>
                <a:cubicBezTo>
                  <a:pt x="1501539" y="127910"/>
                  <a:pt x="1503323" y="118251"/>
                  <a:pt x="1507630" y="109637"/>
                </a:cubicBezTo>
                <a:cubicBezTo>
                  <a:pt x="1512541" y="99816"/>
                  <a:pt x="1521444" y="92262"/>
                  <a:pt x="1525904" y="82228"/>
                </a:cubicBezTo>
                <a:cubicBezTo>
                  <a:pt x="1533727" y="64627"/>
                  <a:pt x="1525905" y="33501"/>
                  <a:pt x="1544178" y="27410"/>
                </a:cubicBezTo>
                <a:cubicBezTo>
                  <a:pt x="1625166" y="416"/>
                  <a:pt x="1579856" y="11264"/>
                  <a:pt x="1681236" y="0"/>
                </a:cubicBezTo>
                <a:cubicBezTo>
                  <a:pt x="1698606" y="3474"/>
                  <a:pt x="1735606" y="8910"/>
                  <a:pt x="1754333" y="18273"/>
                </a:cubicBezTo>
                <a:cubicBezTo>
                  <a:pt x="1825184" y="53695"/>
                  <a:pt x="1740254" y="22718"/>
                  <a:pt x="1809156" y="45682"/>
                </a:cubicBezTo>
                <a:cubicBezTo>
                  <a:pt x="1879037" y="98091"/>
                  <a:pt x="1812015" y="51232"/>
                  <a:pt x="1882253" y="91364"/>
                </a:cubicBezTo>
                <a:cubicBezTo>
                  <a:pt x="1891788" y="96812"/>
                  <a:pt x="1901089" y="102777"/>
                  <a:pt x="1909664" y="109637"/>
                </a:cubicBezTo>
                <a:cubicBezTo>
                  <a:pt x="1916391" y="115018"/>
                  <a:pt x="1920552" y="123478"/>
                  <a:pt x="1927939" y="127910"/>
                </a:cubicBezTo>
                <a:cubicBezTo>
                  <a:pt x="1936198" y="132865"/>
                  <a:pt x="1946213" y="134001"/>
                  <a:pt x="1955350" y="137046"/>
                </a:cubicBezTo>
                <a:cubicBezTo>
                  <a:pt x="1973624" y="155319"/>
                  <a:pt x="2002000" y="167348"/>
                  <a:pt x="2010173" y="191865"/>
                </a:cubicBezTo>
                <a:lnTo>
                  <a:pt x="2037584" y="274092"/>
                </a:lnTo>
                <a:lnTo>
                  <a:pt x="2046721" y="301501"/>
                </a:lnTo>
                <a:cubicBezTo>
                  <a:pt x="2049767" y="310637"/>
                  <a:pt x="2053523" y="319567"/>
                  <a:pt x="2055859" y="328910"/>
                </a:cubicBezTo>
                <a:cubicBezTo>
                  <a:pt x="2059516" y="343539"/>
                  <a:pt x="2076596" y="415825"/>
                  <a:pt x="2083270" y="420274"/>
                </a:cubicBezTo>
                <a:cubicBezTo>
                  <a:pt x="2092407" y="426365"/>
                  <a:pt x="2102106" y="431687"/>
                  <a:pt x="2110681" y="438547"/>
                </a:cubicBezTo>
                <a:cubicBezTo>
                  <a:pt x="2117408" y="443928"/>
                  <a:pt x="2122064" y="451652"/>
                  <a:pt x="2128956" y="456820"/>
                </a:cubicBezTo>
                <a:cubicBezTo>
                  <a:pt x="2146527" y="469997"/>
                  <a:pt x="2165505" y="481183"/>
                  <a:pt x="2183779" y="493365"/>
                </a:cubicBezTo>
                <a:lnTo>
                  <a:pt x="2211190" y="511638"/>
                </a:lnTo>
                <a:lnTo>
                  <a:pt x="2238602" y="529911"/>
                </a:lnTo>
                <a:cubicBezTo>
                  <a:pt x="2243871" y="529384"/>
                  <a:pt x="2331042" y="527442"/>
                  <a:pt x="2357384" y="511638"/>
                </a:cubicBezTo>
                <a:cubicBezTo>
                  <a:pt x="2364771" y="507206"/>
                  <a:pt x="2367954" y="497217"/>
                  <a:pt x="2375659" y="493365"/>
                </a:cubicBezTo>
                <a:cubicBezTo>
                  <a:pt x="2392888" y="484751"/>
                  <a:pt x="2430482" y="475093"/>
                  <a:pt x="2430482" y="475093"/>
                </a:cubicBezTo>
                <a:cubicBezTo>
                  <a:pt x="2488350" y="478138"/>
                  <a:pt x="2546339" y="479417"/>
                  <a:pt x="2604087" y="484229"/>
                </a:cubicBezTo>
                <a:cubicBezTo>
                  <a:pt x="2619564" y="485519"/>
                  <a:pt x="2634493" y="490587"/>
                  <a:pt x="2649773" y="493365"/>
                </a:cubicBezTo>
                <a:cubicBezTo>
                  <a:pt x="2668001" y="496679"/>
                  <a:pt x="2686387" y="499088"/>
                  <a:pt x="2704596" y="502502"/>
                </a:cubicBezTo>
                <a:cubicBezTo>
                  <a:pt x="2735124" y="508226"/>
                  <a:pt x="2766501" y="510952"/>
                  <a:pt x="2795967" y="520774"/>
                </a:cubicBezTo>
                <a:cubicBezTo>
                  <a:pt x="2805104" y="523820"/>
                  <a:pt x="2814764" y="525604"/>
                  <a:pt x="2823379" y="529911"/>
                </a:cubicBezTo>
                <a:cubicBezTo>
                  <a:pt x="2844692" y="540567"/>
                  <a:pt x="2852750" y="556079"/>
                  <a:pt x="2878202" y="557320"/>
                </a:cubicBezTo>
                <a:cubicBezTo>
                  <a:pt x="2993842" y="562960"/>
                  <a:pt x="3109676" y="563411"/>
                  <a:pt x="3225413" y="566456"/>
                </a:cubicBezTo>
                <a:lnTo>
                  <a:pt x="3316785" y="575593"/>
                </a:lnTo>
                <a:cubicBezTo>
                  <a:pt x="3353310" y="578913"/>
                  <a:pt x="3390092" y="579774"/>
                  <a:pt x="3426431" y="584729"/>
                </a:cubicBezTo>
                <a:cubicBezTo>
                  <a:pt x="3457206" y="588925"/>
                  <a:pt x="3488336" y="593181"/>
                  <a:pt x="3517802" y="603002"/>
                </a:cubicBezTo>
                <a:lnTo>
                  <a:pt x="3572625" y="621275"/>
                </a:lnTo>
                <a:cubicBezTo>
                  <a:pt x="3578716" y="630411"/>
                  <a:pt x="3583869" y="640249"/>
                  <a:pt x="3590899" y="648684"/>
                </a:cubicBezTo>
                <a:cubicBezTo>
                  <a:pt x="3599172" y="658610"/>
                  <a:pt x="3611143" y="665342"/>
                  <a:pt x="3618311" y="676093"/>
                </a:cubicBezTo>
                <a:cubicBezTo>
                  <a:pt x="3638581" y="706494"/>
                  <a:pt x="3613372" y="703955"/>
                  <a:pt x="3645722" y="730911"/>
                </a:cubicBezTo>
                <a:cubicBezTo>
                  <a:pt x="3656186" y="739630"/>
                  <a:pt x="3669751" y="743819"/>
                  <a:pt x="3682271" y="749184"/>
                </a:cubicBezTo>
                <a:cubicBezTo>
                  <a:pt x="3704186" y="758576"/>
                  <a:pt x="3723038" y="760831"/>
                  <a:pt x="3746231" y="767457"/>
                </a:cubicBezTo>
                <a:cubicBezTo>
                  <a:pt x="3755492" y="770103"/>
                  <a:pt x="3764505" y="773548"/>
                  <a:pt x="3773642" y="776593"/>
                </a:cubicBezTo>
                <a:cubicBezTo>
                  <a:pt x="4040122" y="763271"/>
                  <a:pt x="3898250" y="811332"/>
                  <a:pt x="3983797" y="740048"/>
                </a:cubicBezTo>
                <a:cubicBezTo>
                  <a:pt x="4012758" y="715916"/>
                  <a:pt x="4026187" y="716782"/>
                  <a:pt x="4066031" y="703502"/>
                </a:cubicBezTo>
                <a:lnTo>
                  <a:pt x="4093442" y="694366"/>
                </a:lnTo>
                <a:cubicBezTo>
                  <a:pt x="4105625" y="697411"/>
                  <a:pt x="4119542" y="696537"/>
                  <a:pt x="4129991" y="703502"/>
                </a:cubicBezTo>
                <a:cubicBezTo>
                  <a:pt x="4147910" y="715447"/>
                  <a:pt x="4175677" y="749184"/>
                  <a:pt x="4175677" y="749184"/>
                </a:cubicBezTo>
                <a:cubicBezTo>
                  <a:pt x="4197150" y="802863"/>
                  <a:pt x="4189191" y="789997"/>
                  <a:pt x="4221362" y="840548"/>
                </a:cubicBezTo>
                <a:cubicBezTo>
                  <a:pt x="4233153" y="859076"/>
                  <a:pt x="4250966" y="874531"/>
                  <a:pt x="4257911" y="895366"/>
                </a:cubicBezTo>
                <a:cubicBezTo>
                  <a:pt x="4299504" y="1020138"/>
                  <a:pt x="4254127" y="892630"/>
                  <a:pt x="4294460" y="986730"/>
                </a:cubicBezTo>
                <a:cubicBezTo>
                  <a:pt x="4298254" y="995582"/>
                  <a:pt x="4299803" y="1005287"/>
                  <a:pt x="4303597" y="1014139"/>
                </a:cubicBezTo>
                <a:cubicBezTo>
                  <a:pt x="4308962" y="1026658"/>
                  <a:pt x="4316506" y="1038166"/>
                  <a:pt x="4321871" y="1050685"/>
                </a:cubicBezTo>
                <a:cubicBezTo>
                  <a:pt x="4325665" y="1059537"/>
                  <a:pt x="4325666" y="1070081"/>
                  <a:pt x="4331008" y="1078094"/>
                </a:cubicBezTo>
                <a:cubicBezTo>
                  <a:pt x="4338176" y="1088845"/>
                  <a:pt x="4349283" y="1096367"/>
                  <a:pt x="4358420" y="1105503"/>
                </a:cubicBezTo>
                <a:cubicBezTo>
                  <a:pt x="4364511" y="1123776"/>
                  <a:pt x="4366009" y="1144296"/>
                  <a:pt x="4376694" y="1160322"/>
                </a:cubicBezTo>
                <a:cubicBezTo>
                  <a:pt x="4382785" y="1169458"/>
                  <a:pt x="4390057" y="1177910"/>
                  <a:pt x="4394968" y="1187731"/>
                </a:cubicBezTo>
                <a:cubicBezTo>
                  <a:pt x="4401520" y="1200835"/>
                  <a:pt x="4410316" y="1239980"/>
                  <a:pt x="4413243" y="1251685"/>
                </a:cubicBezTo>
                <a:cubicBezTo>
                  <a:pt x="4416289" y="1291276"/>
                  <a:pt x="4417455" y="1331057"/>
                  <a:pt x="4422380" y="1370458"/>
                </a:cubicBezTo>
                <a:cubicBezTo>
                  <a:pt x="4423575" y="1380015"/>
                  <a:pt x="4426174" y="1389855"/>
                  <a:pt x="4431517" y="1397868"/>
                </a:cubicBezTo>
                <a:cubicBezTo>
                  <a:pt x="4474106" y="1461747"/>
                  <a:pt x="4486773" y="1471392"/>
                  <a:pt x="4532025" y="1516641"/>
                </a:cubicBezTo>
                <a:cubicBezTo>
                  <a:pt x="4535071" y="1525777"/>
                  <a:pt x="4536856" y="1535436"/>
                  <a:pt x="4541163" y="1544050"/>
                </a:cubicBezTo>
                <a:cubicBezTo>
                  <a:pt x="4574122" y="1609962"/>
                  <a:pt x="4545682" y="1527937"/>
                  <a:pt x="4577711" y="1608004"/>
                </a:cubicBezTo>
                <a:cubicBezTo>
                  <a:pt x="4584865" y="1625888"/>
                  <a:pt x="4589893" y="1644550"/>
                  <a:pt x="4595985" y="1662823"/>
                </a:cubicBezTo>
                <a:lnTo>
                  <a:pt x="4605123" y="1690232"/>
                </a:lnTo>
                <a:cubicBezTo>
                  <a:pt x="4608169" y="1699368"/>
                  <a:pt x="4608918" y="1709628"/>
                  <a:pt x="4614260" y="1717641"/>
                </a:cubicBezTo>
                <a:cubicBezTo>
                  <a:pt x="4637784" y="1752925"/>
                  <a:pt x="4659764" y="1793657"/>
                  <a:pt x="4696494" y="1818141"/>
                </a:cubicBezTo>
                <a:cubicBezTo>
                  <a:pt x="4705631" y="1824232"/>
                  <a:pt x="4715470" y="1829384"/>
                  <a:pt x="4723906" y="1836414"/>
                </a:cubicBezTo>
                <a:cubicBezTo>
                  <a:pt x="4733833" y="1844686"/>
                  <a:pt x="4741390" y="1855551"/>
                  <a:pt x="4751317" y="1863823"/>
                </a:cubicBezTo>
                <a:cubicBezTo>
                  <a:pt x="4759753" y="1870853"/>
                  <a:pt x="4770153" y="1875236"/>
                  <a:pt x="4778728" y="1882096"/>
                </a:cubicBezTo>
                <a:cubicBezTo>
                  <a:pt x="4785455" y="1887477"/>
                  <a:pt x="4789298" y="1896517"/>
                  <a:pt x="4797003" y="1900369"/>
                </a:cubicBezTo>
                <a:cubicBezTo>
                  <a:pt x="4814232" y="1908983"/>
                  <a:pt x="4833552" y="1912551"/>
                  <a:pt x="4851826" y="1918642"/>
                </a:cubicBezTo>
                <a:cubicBezTo>
                  <a:pt x="4917557" y="1940550"/>
                  <a:pt x="4835463" y="1913966"/>
                  <a:pt x="4915786" y="1936914"/>
                </a:cubicBezTo>
                <a:cubicBezTo>
                  <a:pt x="5007544" y="1963129"/>
                  <a:pt x="4865486" y="1926626"/>
                  <a:pt x="4979746" y="1955187"/>
                </a:cubicBezTo>
                <a:lnTo>
                  <a:pt x="5390917" y="1946051"/>
                </a:lnTo>
                <a:cubicBezTo>
                  <a:pt x="5412775" y="1943908"/>
                  <a:pt x="5423777" y="1909505"/>
                  <a:pt x="5445740" y="1909505"/>
                </a:cubicBezTo>
                <a:lnTo>
                  <a:pt x="5527974" y="1909505"/>
                </a:lnTo>
                <a:lnTo>
                  <a:pt x="5527974" y="1909505"/>
                </a:lnTo>
              </a:path>
            </a:pathLst>
          </a:custGeom>
          <a:ln>
            <a:solidFill>
              <a:srgbClr val="0000F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50198" y="1782990"/>
            <a:ext cx="5659293" cy="4121578"/>
          </a:xfrm>
          <a:prstGeom prst="rect">
            <a:avLst/>
          </a:prstGeom>
          <a:ln w="12700" cmpd="sng">
            <a:solidFill>
              <a:srgbClr val="FFFFFF"/>
            </a:solidFill>
          </a:ln>
        </p:spPr>
      </p:pic>
    </p:spTree>
    <p:extLst>
      <p:ext uri="{BB962C8B-B14F-4D97-AF65-F5344CB8AC3E}">
        <p14:creationId xmlns:p14="http://schemas.microsoft.com/office/powerpoint/2010/main" val="290917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txBox="1">
            <a:spLocks noChangeArrowheads="1"/>
          </p:cNvSpPr>
          <p:nvPr/>
        </p:nvSpPr>
        <p:spPr bwMode="auto">
          <a:xfrm>
            <a:off x="0" y="-73920"/>
            <a:ext cx="9144000" cy="1187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fr-FR" sz="3500" dirty="0">
                <a:latin typeface="Cambria"/>
              </a:rPr>
              <a:t>Nourriture - une victoire pour la production alimentaire!</a:t>
            </a:r>
            <a:endParaRPr lang="en-US" sz="3500" dirty="0">
              <a:latin typeface="Cambria"/>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0779" y="1230111"/>
            <a:ext cx="6839594" cy="4479627"/>
          </a:xfrm>
          <a:prstGeom prst="rect">
            <a:avLst/>
          </a:prstGeom>
          <a:ln w="12700" cmpd="sng">
            <a:noFill/>
          </a:ln>
        </p:spPr>
      </p:pic>
      <p:sp>
        <p:nvSpPr>
          <p:cNvPr id="7" name="Text Box 3"/>
          <p:cNvSpPr txBox="1">
            <a:spLocks noChangeArrowheads="1"/>
          </p:cNvSpPr>
          <p:nvPr/>
        </p:nvSpPr>
        <p:spPr bwMode="auto">
          <a:xfrm>
            <a:off x="3900576" y="6462396"/>
            <a:ext cx="511300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dirty="0">
                <a:latin typeface="Cambria"/>
                <a:cs typeface="Cambria"/>
              </a:rPr>
              <a:t>Barron-Gafford et al. (2019) </a:t>
            </a:r>
            <a:r>
              <a:rPr lang="en-US" sz="1600" i="1" dirty="0">
                <a:latin typeface="Cambria"/>
                <a:cs typeface="Cambria"/>
              </a:rPr>
              <a:t>Nature Sustainability</a:t>
            </a:r>
            <a:endParaRPr lang="en-US" sz="1600" dirty="0">
              <a:latin typeface="Cambria"/>
              <a:cs typeface="Cambria"/>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8826" y="147437"/>
            <a:ext cx="3150190" cy="6139860"/>
          </a:xfrm>
          <a:prstGeom prst="rect">
            <a:avLst/>
          </a:prstGeom>
          <a:ln>
            <a:solidFill>
              <a:schemeClr val="tx1"/>
            </a:solidFill>
          </a:ln>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1335764" y="1867980"/>
            <a:ext cx="4446373" cy="3375074"/>
          </a:xfrm>
          <a:prstGeom prst="rect">
            <a:avLst/>
          </a:prstGeom>
          <a:ln w="12700">
            <a:solidFill>
              <a:schemeClr val="tx1"/>
            </a:solidFill>
          </a:ln>
        </p:spPr>
      </p:pic>
    </p:spTree>
    <p:extLst>
      <p:ext uri="{BB962C8B-B14F-4D97-AF65-F5344CB8AC3E}">
        <p14:creationId xmlns:p14="http://schemas.microsoft.com/office/powerpoint/2010/main" val="11481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733</Words>
  <Application>Microsoft Office PowerPoint</Application>
  <PresentationFormat>On-screen Show (4:3)</PresentationFormat>
  <Paragraphs>72</Paragraphs>
  <Slides>20</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Gill Sans</vt:lpstr>
      <vt:lpstr>Noto Sans Symbols</vt:lpstr>
      <vt:lpstr>Palatino</vt:lpstr>
      <vt:lpstr>Arial</vt:lpstr>
      <vt:lpstr>Calibri</vt:lpstr>
      <vt:lpstr>Cambria</vt:lpstr>
      <vt:lpstr>Courier New</vt:lpstr>
      <vt:lpstr>Plantagenet Cherokee</vt:lpstr>
      <vt:lpstr>Office Theme</vt:lpstr>
      <vt:lpstr>PowerPoint Presentation</vt:lpstr>
      <vt:lpstr>Nous voulons augmenter les énergies renouvelables, mais celles-ci peuvent aussi être vulnérables</vt:lpstr>
      <vt:lpstr>Le climat change également…</vt:lpstr>
      <vt:lpstr>PowerPoint Presentation</vt:lpstr>
      <vt:lpstr>PowerPoint Presentation</vt:lpstr>
      <vt:lpstr>PowerPoint Presentation</vt:lpstr>
      <vt:lpstr>Biosphere 2 Laboratoire d'apprentissage agrivoltaïque</vt:lpstr>
      <vt:lpstr>PowerPoint Presentation</vt:lpstr>
      <vt:lpstr>PowerPoint Presentation</vt:lpstr>
      <vt:lpstr>PowerPoint Presentation</vt:lpstr>
      <vt:lpstr>PowerPoint Presentation</vt:lpstr>
      <vt:lpstr>Autres découvertes intéressantes…</vt:lpstr>
      <vt:lpstr>Examen d'une adoption plus large…</vt:lpstr>
      <vt:lpstr>L'agrivoltaïque en Afrique de l'Est:  Récolter deux fois le soleil: les agrivoltaïques pourraient-ils améliorer la sécurité énergétique et alimentaire en Afrique de l'Est?</vt:lpstr>
      <vt:lpstr>L'agrivoltaïque en Afrique de l'Est:  Récolter deux fois le soleil: les agrivoltaïques pourraient-ils améliorer la sécurité énergétique et alimentaire en Afrique de l'Est?</vt:lpstr>
      <vt:lpstr>Considération importante: analyse coûts / avantages </vt:lpstr>
      <vt:lpstr>Le public est prêt pour une solution!</vt:lpstr>
      <vt:lpstr>PowerPoint Presentation</vt:lpstr>
      <vt:lpstr>PowerPoint Presentation</vt:lpstr>
      <vt:lpstr>PowerPoint Presentation</vt:lpstr>
    </vt:vector>
  </TitlesOfParts>
  <Company>Univ. of AZ/EEB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Barron-Gafford</dc:creator>
  <cp:lastModifiedBy>Christian Doedt</cp:lastModifiedBy>
  <cp:revision>199</cp:revision>
  <cp:lastPrinted>2014-04-08T01:15:04Z</cp:lastPrinted>
  <dcterms:created xsi:type="dcterms:W3CDTF">2013-11-07T19:17:34Z</dcterms:created>
  <dcterms:modified xsi:type="dcterms:W3CDTF">2021-04-23T06:06:03Z</dcterms:modified>
</cp:coreProperties>
</file>