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13" r:id="rId2"/>
    <p:sldId id="340" r:id="rId3"/>
    <p:sldId id="352" r:id="rId4"/>
    <p:sldId id="354" r:id="rId5"/>
    <p:sldId id="346" r:id="rId6"/>
    <p:sldId id="311" r:id="rId7"/>
    <p:sldId id="343" r:id="rId8"/>
    <p:sldId id="362" r:id="rId9"/>
    <p:sldId id="344" r:id="rId10"/>
    <p:sldId id="314" r:id="rId11"/>
    <p:sldId id="315" r:id="rId12"/>
    <p:sldId id="321" r:id="rId13"/>
    <p:sldId id="327" r:id="rId14"/>
    <p:sldId id="363" r:id="rId15"/>
    <p:sldId id="364" r:id="rId16"/>
    <p:sldId id="355" r:id="rId17"/>
    <p:sldId id="349" r:id="rId18"/>
    <p:sldId id="351" r:id="rId19"/>
    <p:sldId id="350" r:id="rId20"/>
    <p:sldId id="36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D1A"/>
    <a:srgbClr val="4A7A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63" autoAdjust="0"/>
  </p:normalViewPr>
  <p:slideViewPr>
    <p:cSldViewPr snapToGrid="0" snapToObjects="1">
      <p:cViewPr varScale="1">
        <p:scale>
          <a:sx n="78" d="100"/>
          <a:sy n="78" d="100"/>
        </p:scale>
        <p:origin x="1594"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63E600-566A-FC4E-922B-66C7AABAA984}" type="datetimeFigureOut">
              <a:rPr lang="en-US" smtClean="0"/>
              <a:t>4/23/2021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67253C-985C-1440-AD2B-CF146936A5E3}" type="slidenum">
              <a:rPr lang="en-US" smtClean="0"/>
              <a:t>‹#›</a:t>
            </a:fld>
            <a:endParaRPr lang="en-US"/>
          </a:p>
        </p:txBody>
      </p:sp>
    </p:spTree>
    <p:extLst>
      <p:ext uri="{BB962C8B-B14F-4D97-AF65-F5344CB8AC3E}">
        <p14:creationId xmlns:p14="http://schemas.microsoft.com/office/powerpoint/2010/main" val="31210492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a:t>
            </a:fld>
            <a:endParaRPr lang="en-US"/>
          </a:p>
        </p:txBody>
      </p:sp>
    </p:spTree>
    <p:extLst>
      <p:ext uri="{BB962C8B-B14F-4D97-AF65-F5344CB8AC3E}">
        <p14:creationId xmlns:p14="http://schemas.microsoft.com/office/powerpoint/2010/main" val="293893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mbria"/>
                <a:cs typeface="Cambria"/>
              </a:rPr>
              <a:t>evaluating practices to date, and conducting research and analysis that enable farmers, ranchers, and other agricultural enterprises to gain value from solar technologies while maintaining availability of land for agricultural purposes. </a:t>
            </a:r>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18</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4f8c531c8_0_29:notes"/>
          <p:cNvSpPr>
            <a:spLocks noGrp="1" noRot="1" noChangeAspect="1"/>
          </p:cNvSpPr>
          <p:nvPr>
            <p:ph type="sldImg" idx="2"/>
          </p:nvPr>
        </p:nvSpPr>
        <p:spPr>
          <a:xfrm>
            <a:off x="1125538" y="692150"/>
            <a:ext cx="4606925" cy="3455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g94f8c531c8_0_29:notes"/>
          <p:cNvSpPr txBox="1">
            <a:spLocks noGrp="1"/>
          </p:cNvSpPr>
          <p:nvPr>
            <p:ph type="body" idx="1"/>
          </p:nvPr>
        </p:nvSpPr>
        <p:spPr>
          <a:xfrm>
            <a:off x="914711" y="4379939"/>
            <a:ext cx="5028457" cy="4072426"/>
          </a:xfrm>
          <a:prstGeom prst="rect">
            <a:avLst/>
          </a:prstGeom>
          <a:noFill/>
          <a:ln>
            <a:noFill/>
          </a:ln>
        </p:spPr>
        <p:txBody>
          <a:bodyPr spcFirstLastPara="1" wrap="square" lIns="91850" tIns="45925" rIns="91850" bIns="45925" anchor="t" anchorCtr="0">
            <a:noAutofit/>
          </a:bodyPr>
          <a:lstStyle/>
          <a:p>
            <a:endParaRPr/>
          </a:p>
        </p:txBody>
      </p:sp>
      <p:sp>
        <p:nvSpPr>
          <p:cNvPr id="148" name="Google Shape;148;g94f8c531c8_0_29:notes"/>
          <p:cNvSpPr txBox="1">
            <a:spLocks noGrp="1"/>
          </p:cNvSpPr>
          <p:nvPr>
            <p:ph type="sldNum" idx="12"/>
          </p:nvPr>
        </p:nvSpPr>
        <p:spPr>
          <a:xfrm>
            <a:off x="3885579" y="8683365"/>
            <a:ext cx="2972348" cy="460623"/>
          </a:xfrm>
          <a:prstGeom prst="rect">
            <a:avLst/>
          </a:prstGeom>
          <a:noFill/>
          <a:ln>
            <a:noFill/>
          </a:ln>
        </p:spPr>
        <p:txBody>
          <a:bodyPr spcFirstLastPara="1" wrap="square" lIns="91850" tIns="45925" rIns="91850" bIns="45925" anchor="b" anchorCtr="0">
            <a:noAutofit/>
          </a:bodyPr>
          <a:lstStyle/>
          <a:p>
            <a:fld id="{00000000-1234-1234-1234-123412341234}" type="slidenum">
              <a:rPr lang="en-US"/>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some estimates, nearly half of recently proposed energy projects have been delayed or abandoned due to local concerns – representing a significant barrier to adoption (</a:t>
            </a:r>
            <a:r>
              <a:rPr lang="en-US" sz="1200" kern="1200" dirty="0" err="1">
                <a:solidFill>
                  <a:schemeClr val="tx1"/>
                </a:solidFill>
                <a:effectLst/>
                <a:latin typeface="+mn-lt"/>
                <a:ea typeface="+mn-ea"/>
                <a:cs typeface="+mn-cs"/>
              </a:rPr>
              <a:t>Pociask</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Fuhr</a:t>
            </a:r>
            <a:r>
              <a:rPr lang="en-US" sz="1200" kern="1200" dirty="0">
                <a:solidFill>
                  <a:schemeClr val="tx1"/>
                </a:solidFill>
                <a:effectLst/>
                <a:latin typeface="+mn-lt"/>
                <a:ea typeface="+mn-ea"/>
                <a:cs typeface="+mn-cs"/>
              </a:rPr>
              <a:t>, 2011). </a:t>
            </a:r>
          </a:p>
        </p:txBody>
      </p:sp>
      <p:sp>
        <p:nvSpPr>
          <p:cNvPr id="4" name="Slide Number Placeholder 3"/>
          <p:cNvSpPr>
            <a:spLocks noGrp="1"/>
          </p:cNvSpPr>
          <p:nvPr>
            <p:ph type="sldNum" sz="quarter" idx="10"/>
          </p:nvPr>
        </p:nvSpPr>
        <p:spPr/>
        <p:txBody>
          <a:bodyPr/>
          <a:lstStyle/>
          <a:p>
            <a:fld id="{A367253C-985C-1440-AD2B-CF146936A5E3}" type="slidenum">
              <a:rPr lang="en-US" smtClean="0"/>
              <a:t>3</a:t>
            </a:fld>
            <a:endParaRPr lang="en-US"/>
          </a:p>
        </p:txBody>
      </p:sp>
    </p:spTree>
    <p:extLst>
      <p:ext uri="{BB962C8B-B14F-4D97-AF65-F5344CB8AC3E}">
        <p14:creationId xmlns:p14="http://schemas.microsoft.com/office/powerpoint/2010/main" val="47795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7</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runs with this!</a:t>
            </a:r>
          </a:p>
        </p:txBody>
      </p:sp>
      <p:sp>
        <p:nvSpPr>
          <p:cNvPr id="4" name="Slide Number Placeholder 3"/>
          <p:cNvSpPr>
            <a:spLocks noGrp="1"/>
          </p:cNvSpPr>
          <p:nvPr>
            <p:ph type="sldNum" sz="quarter" idx="10"/>
          </p:nvPr>
        </p:nvSpPr>
        <p:spPr/>
        <p:txBody>
          <a:bodyPr/>
          <a:lstStyle/>
          <a:p>
            <a:fld id="{A367253C-985C-1440-AD2B-CF146936A5E3}" type="slidenum">
              <a:rPr lang="en-US" smtClean="0"/>
              <a:t>12</a:t>
            </a:fld>
            <a:endParaRPr lang="en-US"/>
          </a:p>
        </p:txBody>
      </p:sp>
    </p:spTree>
    <p:extLst>
      <p:ext uri="{BB962C8B-B14F-4D97-AF65-F5344CB8AC3E}">
        <p14:creationId xmlns:p14="http://schemas.microsoft.com/office/powerpoint/2010/main" val="153278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13</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14</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15</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16</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17</a:t>
            </a:fld>
            <a:endParaRPr lang="en-US"/>
          </a:p>
        </p:txBody>
      </p:sp>
    </p:spTree>
    <p:extLst>
      <p:ext uri="{BB962C8B-B14F-4D97-AF65-F5344CB8AC3E}">
        <p14:creationId xmlns:p14="http://schemas.microsoft.com/office/powerpoint/2010/main" val="3344235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14778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209594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4127642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457200" y="1257300"/>
            <a:ext cx="4038600" cy="50292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Noto Sans Symbols"/>
              <a:buChar char="▪"/>
              <a:defRPr sz="2800" b="0" i="0">
                <a:latin typeface="Gill Sans"/>
                <a:ea typeface="Gill Sans"/>
                <a:cs typeface="Gill Sans"/>
                <a:sym typeface="Gill Sans"/>
              </a:defRPr>
            </a:lvl1pPr>
            <a:lvl2pPr marL="914400" lvl="1" indent="-381000" algn="l">
              <a:spcBef>
                <a:spcPts val="480"/>
              </a:spcBef>
              <a:spcAft>
                <a:spcPts val="0"/>
              </a:spcAft>
              <a:buClr>
                <a:schemeClr val="dk1"/>
              </a:buClr>
              <a:buSzPts val="2400"/>
              <a:buChar char="–"/>
              <a:defRPr sz="2400" b="0" i="0">
                <a:latin typeface="Gill Sans"/>
                <a:ea typeface="Gill Sans"/>
                <a:cs typeface="Gill Sans"/>
                <a:sym typeface="Gill Sans"/>
              </a:defRPr>
            </a:lvl2pPr>
            <a:lvl3pPr marL="1371600" lvl="2" indent="-355600" algn="l">
              <a:spcBef>
                <a:spcPts val="400"/>
              </a:spcBef>
              <a:spcAft>
                <a:spcPts val="0"/>
              </a:spcAft>
              <a:buClr>
                <a:schemeClr val="dk1"/>
              </a:buClr>
              <a:buSzPts val="2000"/>
              <a:buChar char="•"/>
              <a:defRPr sz="2000" b="0" i="0">
                <a:latin typeface="Gill Sans"/>
                <a:ea typeface="Gill Sans"/>
                <a:cs typeface="Gill Sans"/>
                <a:sym typeface="Gill Sans"/>
              </a:defRPr>
            </a:lvl3pPr>
            <a:lvl4pPr marL="1828800" lvl="3" indent="-342900" algn="l">
              <a:spcBef>
                <a:spcPts val="360"/>
              </a:spcBef>
              <a:spcAft>
                <a:spcPts val="0"/>
              </a:spcAft>
              <a:buClr>
                <a:schemeClr val="dk1"/>
              </a:buClr>
              <a:buSzPts val="1800"/>
              <a:buFont typeface="Courier New"/>
              <a:buChar char="o"/>
              <a:defRPr sz="1800" b="0" i="0">
                <a:latin typeface="Gill Sans"/>
                <a:ea typeface="Gill Sans"/>
                <a:cs typeface="Gill Sans"/>
                <a:sym typeface="Gill Sans"/>
              </a:defRPr>
            </a:lvl4pPr>
            <a:lvl5pPr marL="2286000" lvl="4" indent="-342900" algn="l">
              <a:spcBef>
                <a:spcPts val="360"/>
              </a:spcBef>
              <a:spcAft>
                <a:spcPts val="0"/>
              </a:spcAft>
              <a:buClr>
                <a:schemeClr val="dk1"/>
              </a:buClr>
              <a:buSzPts val="1800"/>
              <a:buChar char="»"/>
              <a:defRPr sz="1800" b="0" i="0">
                <a:latin typeface="Gill Sans"/>
                <a:ea typeface="Gill Sans"/>
                <a:cs typeface="Gill Sans"/>
                <a:sym typeface="Gill Sans"/>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7" name="Google Shape;17;p2"/>
          <p:cNvSpPr txBox="1">
            <a:spLocks noGrp="1"/>
          </p:cNvSpPr>
          <p:nvPr>
            <p:ph type="body" idx="2"/>
          </p:nvPr>
        </p:nvSpPr>
        <p:spPr>
          <a:xfrm>
            <a:off x="4648200" y="1257300"/>
            <a:ext cx="4038600" cy="50292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Noto Sans Symbols"/>
              <a:buChar char="▪"/>
              <a:defRPr sz="2800" b="0" i="0">
                <a:latin typeface="Gill Sans"/>
                <a:ea typeface="Gill Sans"/>
                <a:cs typeface="Gill Sans"/>
                <a:sym typeface="Gill Sans"/>
              </a:defRPr>
            </a:lvl1pPr>
            <a:lvl2pPr marL="914400" lvl="1" indent="-381000" algn="l">
              <a:spcBef>
                <a:spcPts val="480"/>
              </a:spcBef>
              <a:spcAft>
                <a:spcPts val="0"/>
              </a:spcAft>
              <a:buClr>
                <a:schemeClr val="dk1"/>
              </a:buClr>
              <a:buSzPts val="2400"/>
              <a:buChar char="–"/>
              <a:defRPr sz="2400" b="0" i="0">
                <a:latin typeface="Gill Sans"/>
                <a:ea typeface="Gill Sans"/>
                <a:cs typeface="Gill Sans"/>
                <a:sym typeface="Gill Sans"/>
              </a:defRPr>
            </a:lvl2pPr>
            <a:lvl3pPr marL="1371600" lvl="2" indent="-355600" algn="l">
              <a:spcBef>
                <a:spcPts val="400"/>
              </a:spcBef>
              <a:spcAft>
                <a:spcPts val="0"/>
              </a:spcAft>
              <a:buClr>
                <a:schemeClr val="dk1"/>
              </a:buClr>
              <a:buSzPts val="2000"/>
              <a:buChar char="•"/>
              <a:defRPr sz="2000" b="0" i="0">
                <a:latin typeface="Gill Sans"/>
                <a:ea typeface="Gill Sans"/>
                <a:cs typeface="Gill Sans"/>
                <a:sym typeface="Gill Sans"/>
              </a:defRPr>
            </a:lvl3pPr>
            <a:lvl4pPr marL="1828800" lvl="3" indent="-342900" algn="l">
              <a:spcBef>
                <a:spcPts val="360"/>
              </a:spcBef>
              <a:spcAft>
                <a:spcPts val="0"/>
              </a:spcAft>
              <a:buClr>
                <a:schemeClr val="dk1"/>
              </a:buClr>
              <a:buSzPts val="1800"/>
              <a:buFont typeface="Courier New"/>
              <a:buChar char="o"/>
              <a:defRPr sz="1800" b="0" i="0">
                <a:latin typeface="Gill Sans"/>
                <a:ea typeface="Gill Sans"/>
                <a:cs typeface="Gill Sans"/>
                <a:sym typeface="Gill Sans"/>
              </a:defRPr>
            </a:lvl4pPr>
            <a:lvl5pPr marL="2286000" lvl="4" indent="-342900" algn="l">
              <a:spcBef>
                <a:spcPts val="360"/>
              </a:spcBef>
              <a:spcAft>
                <a:spcPts val="0"/>
              </a:spcAft>
              <a:buClr>
                <a:schemeClr val="dk1"/>
              </a:buClr>
              <a:buSzPts val="1800"/>
              <a:buChar char="»"/>
              <a:defRPr sz="1800" b="0" i="0">
                <a:latin typeface="Gill Sans"/>
                <a:ea typeface="Gill Sans"/>
                <a:cs typeface="Gill Sans"/>
                <a:sym typeface="Gill Sans"/>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 name="Google Shape;18;p2"/>
          <p:cNvSpPr txBox="1">
            <a:spLocks noGrp="1"/>
          </p:cNvSpPr>
          <p:nvPr>
            <p:ph type="title"/>
          </p:nvPr>
        </p:nvSpPr>
        <p:spPr>
          <a:xfrm>
            <a:off x="457200" y="274638"/>
            <a:ext cx="8229600" cy="5744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body" idx="3"/>
          </p:nvPr>
        </p:nvSpPr>
        <p:spPr>
          <a:xfrm>
            <a:off x="2171699" y="6381749"/>
            <a:ext cx="6384925" cy="476251"/>
          </a:xfrm>
          <a:prstGeom prst="rect">
            <a:avLst/>
          </a:prstGeom>
          <a:noFill/>
          <a:ln>
            <a:noFill/>
          </a:ln>
        </p:spPr>
        <p:txBody>
          <a:bodyPr spcFirstLastPara="1" wrap="square" lIns="91425" tIns="45700" rIns="91425" bIns="45700" anchor="ctr" anchorCtr="0">
            <a:noAutofit/>
          </a:bodyPr>
          <a:lstStyle>
            <a:lvl1pPr marL="457200" lvl="0" indent="-228600" algn="l">
              <a:spcBef>
                <a:spcPts val="240"/>
              </a:spcBef>
              <a:spcAft>
                <a:spcPts val="0"/>
              </a:spcAft>
              <a:buClr>
                <a:schemeClr val="dk1"/>
              </a:buClr>
              <a:buSzPts val="1200"/>
              <a:buNone/>
              <a:defRPr sz="1200" b="0" i="0">
                <a:latin typeface="Gill Sans"/>
                <a:ea typeface="Gill Sans"/>
                <a:cs typeface="Gill Sans"/>
                <a:sym typeface="Gill Sans"/>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
          <p:cNvSpPr txBox="1">
            <a:spLocks noGrp="1"/>
          </p:cNvSpPr>
          <p:nvPr>
            <p:ph type="sldNum" idx="12"/>
          </p:nvPr>
        </p:nvSpPr>
        <p:spPr>
          <a:xfrm>
            <a:off x="8640763" y="6454775"/>
            <a:ext cx="503237" cy="384175"/>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1800" b="0" i="0" u="none" strike="noStrike" cap="none">
                <a:solidFill>
                  <a:srgbClr val="6A737B"/>
                </a:solidFill>
                <a:latin typeface="Arial"/>
                <a:ea typeface="Arial"/>
                <a:cs typeface="Arial"/>
                <a:sym typeface="Arial"/>
              </a:defRPr>
            </a:lvl1pPr>
            <a:lvl2pPr marL="0" marR="0" lvl="1" indent="0" algn="l">
              <a:spcBef>
                <a:spcPts val="0"/>
              </a:spcBef>
              <a:spcAft>
                <a:spcPts val="0"/>
              </a:spcAft>
              <a:buNone/>
              <a:defRPr sz="1800" b="0" i="0" u="none" strike="noStrike" cap="none">
                <a:solidFill>
                  <a:srgbClr val="6A737B"/>
                </a:solidFill>
                <a:latin typeface="Arial"/>
                <a:ea typeface="Arial"/>
                <a:cs typeface="Arial"/>
                <a:sym typeface="Arial"/>
              </a:defRPr>
            </a:lvl2pPr>
            <a:lvl3pPr marL="0" marR="0" lvl="2" indent="0" algn="l">
              <a:spcBef>
                <a:spcPts val="0"/>
              </a:spcBef>
              <a:spcAft>
                <a:spcPts val="0"/>
              </a:spcAft>
              <a:buNone/>
              <a:defRPr sz="1800" b="0" i="0" u="none" strike="noStrike" cap="none">
                <a:solidFill>
                  <a:srgbClr val="6A737B"/>
                </a:solidFill>
                <a:latin typeface="Arial"/>
                <a:ea typeface="Arial"/>
                <a:cs typeface="Arial"/>
                <a:sym typeface="Arial"/>
              </a:defRPr>
            </a:lvl3pPr>
            <a:lvl4pPr marL="0" marR="0" lvl="3" indent="0" algn="l">
              <a:spcBef>
                <a:spcPts val="0"/>
              </a:spcBef>
              <a:spcAft>
                <a:spcPts val="0"/>
              </a:spcAft>
              <a:buNone/>
              <a:defRPr sz="1800" b="0" i="0" u="none" strike="noStrike" cap="none">
                <a:solidFill>
                  <a:srgbClr val="6A737B"/>
                </a:solidFill>
                <a:latin typeface="Arial"/>
                <a:ea typeface="Arial"/>
                <a:cs typeface="Arial"/>
                <a:sym typeface="Arial"/>
              </a:defRPr>
            </a:lvl4pPr>
            <a:lvl5pPr marL="0" marR="0" lvl="4" indent="0" algn="l">
              <a:spcBef>
                <a:spcPts val="0"/>
              </a:spcBef>
              <a:spcAft>
                <a:spcPts val="0"/>
              </a:spcAft>
              <a:buNone/>
              <a:defRPr sz="1800" b="0" i="0" u="none" strike="noStrike" cap="none">
                <a:solidFill>
                  <a:srgbClr val="6A737B"/>
                </a:solidFill>
                <a:latin typeface="Arial"/>
                <a:ea typeface="Arial"/>
                <a:cs typeface="Arial"/>
                <a:sym typeface="Arial"/>
              </a:defRPr>
            </a:lvl5pPr>
            <a:lvl6pPr marL="0" marR="0" lvl="5" indent="0" algn="l">
              <a:spcBef>
                <a:spcPts val="0"/>
              </a:spcBef>
              <a:spcAft>
                <a:spcPts val="0"/>
              </a:spcAft>
              <a:buNone/>
              <a:defRPr sz="1800" b="0" i="0" u="none" strike="noStrike" cap="none">
                <a:solidFill>
                  <a:srgbClr val="6A737B"/>
                </a:solidFill>
                <a:latin typeface="Arial"/>
                <a:ea typeface="Arial"/>
                <a:cs typeface="Arial"/>
                <a:sym typeface="Arial"/>
              </a:defRPr>
            </a:lvl6pPr>
            <a:lvl7pPr marL="0" marR="0" lvl="6" indent="0" algn="l">
              <a:spcBef>
                <a:spcPts val="0"/>
              </a:spcBef>
              <a:spcAft>
                <a:spcPts val="0"/>
              </a:spcAft>
              <a:buNone/>
              <a:defRPr sz="1800" b="0" i="0" u="none" strike="noStrike" cap="none">
                <a:solidFill>
                  <a:srgbClr val="6A737B"/>
                </a:solidFill>
                <a:latin typeface="Arial"/>
                <a:ea typeface="Arial"/>
                <a:cs typeface="Arial"/>
                <a:sym typeface="Arial"/>
              </a:defRPr>
            </a:lvl7pPr>
            <a:lvl8pPr marL="0" marR="0" lvl="7" indent="0" algn="l">
              <a:spcBef>
                <a:spcPts val="0"/>
              </a:spcBef>
              <a:spcAft>
                <a:spcPts val="0"/>
              </a:spcAft>
              <a:buNone/>
              <a:defRPr sz="1800" b="0" i="0" u="none" strike="noStrike" cap="none">
                <a:solidFill>
                  <a:srgbClr val="6A737B"/>
                </a:solidFill>
                <a:latin typeface="Arial"/>
                <a:ea typeface="Arial"/>
                <a:cs typeface="Arial"/>
                <a:sym typeface="Arial"/>
              </a:defRPr>
            </a:lvl8pPr>
            <a:lvl9pPr marL="0" marR="0" lvl="8" indent="0" algn="l">
              <a:spcBef>
                <a:spcPts val="0"/>
              </a:spcBef>
              <a:spcAft>
                <a:spcPts val="0"/>
              </a:spcAft>
              <a:buNone/>
              <a:defRPr sz="1800" b="0" i="0" u="none" strike="noStrike" cap="none">
                <a:solidFill>
                  <a:srgbClr val="6A737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180722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150839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68227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B58385-22F6-7C41-B3F1-34852C8656B0}"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348246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B58385-22F6-7C41-B3F1-34852C8656B0}" type="datetimeFigureOut">
              <a:rPr lang="en-US" smtClean="0"/>
              <a:t>4/23/2021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29851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B58385-22F6-7C41-B3F1-34852C8656B0}" type="datetimeFigureOut">
              <a:rPr lang="en-US" smtClean="0"/>
              <a:t>4/23/2021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361103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58385-22F6-7C41-B3F1-34852C8656B0}" type="datetimeFigureOut">
              <a:rPr lang="en-US" smtClean="0"/>
              <a:t>4/23/2021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309932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B58385-22F6-7C41-B3F1-34852C8656B0}"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389278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B58385-22F6-7C41-B3F1-34852C8656B0}"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229091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58385-22F6-7C41-B3F1-34852C8656B0}" type="datetimeFigureOut">
              <a:rPr lang="en-US" smtClean="0"/>
              <a:t>4/23/2021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24C1F-266E-8F49-98B1-21A8FB3F0AA7}" type="slidenum">
              <a:rPr lang="en-US" smtClean="0"/>
              <a:t>‹#›</a:t>
            </a:fld>
            <a:endParaRPr lang="en-US"/>
          </a:p>
        </p:txBody>
      </p:sp>
    </p:spTree>
    <p:extLst>
      <p:ext uri="{BB962C8B-B14F-4D97-AF65-F5344CB8AC3E}">
        <p14:creationId xmlns:p14="http://schemas.microsoft.com/office/powerpoint/2010/main" val="455212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jpe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826" y="170769"/>
            <a:ext cx="8686203" cy="6517823"/>
          </a:xfrm>
          <a:prstGeom prst="rect">
            <a:avLst/>
          </a:prstGeom>
        </p:spPr>
      </p:pic>
      <p:sp>
        <p:nvSpPr>
          <p:cNvPr id="2" name="Rectangle 1"/>
          <p:cNvSpPr/>
          <p:nvPr/>
        </p:nvSpPr>
        <p:spPr>
          <a:xfrm>
            <a:off x="129268" y="1767698"/>
            <a:ext cx="8917214" cy="263262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2-UA Logo w white backgroun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8920" y="5868795"/>
            <a:ext cx="1247109" cy="82837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120101"/>
            <a:ext cx="4262381" cy="815641"/>
          </a:xfrm>
          <a:prstGeom prst="rect">
            <a:avLst/>
          </a:prstGeom>
        </p:spPr>
      </p:pic>
      <p:pic>
        <p:nvPicPr>
          <p:cNvPr id="8" name="Picture 7" descr="Screen Shot 2017-10-15 at 8.38.28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9945" y="5935742"/>
            <a:ext cx="3568446" cy="714977"/>
          </a:xfrm>
          <a:prstGeom prst="rect">
            <a:avLst/>
          </a:prstGeom>
        </p:spPr>
      </p:pic>
      <p:sp>
        <p:nvSpPr>
          <p:cNvPr id="11" name="TextBox 1"/>
          <p:cNvSpPr txBox="1">
            <a:spLocks noChangeArrowheads="1"/>
          </p:cNvSpPr>
          <p:nvPr/>
        </p:nvSpPr>
        <p:spPr bwMode="auto">
          <a:xfrm>
            <a:off x="129268" y="1791143"/>
            <a:ext cx="8917214" cy="1117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cap="small" dirty="0">
                <a:solidFill>
                  <a:srgbClr val="920D1A"/>
                </a:solidFill>
                <a:latin typeface="Plantagenet Cherokee" charset="0"/>
              </a:rPr>
              <a:t>Agrivoltaics’ significance and applications in dryland agriculture and environments: </a:t>
            </a:r>
          </a:p>
          <a:p>
            <a:pPr algn="ctr" eaLnBrk="1" hangingPunct="1"/>
            <a:r>
              <a:rPr lang="en-US" sz="2900" b="1" i="1" cap="small" dirty="0">
                <a:solidFill>
                  <a:srgbClr val="920D1A"/>
                </a:solidFill>
                <a:latin typeface="Plantagenet Cherokee" charset="0"/>
              </a:rPr>
              <a:t>A climate-resilient system for maximizing food, energy, and water benefits</a:t>
            </a:r>
          </a:p>
        </p:txBody>
      </p:sp>
      <p:pic>
        <p:nvPicPr>
          <p:cNvPr id="12" name="Picture 11" descr="NRE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7040" y="6000843"/>
            <a:ext cx="2411605" cy="761986"/>
          </a:xfrm>
          <a:prstGeom prst="rect">
            <a:avLst/>
          </a:prstGeom>
        </p:spPr>
      </p:pic>
      <p:sp>
        <p:nvSpPr>
          <p:cNvPr id="13" name="TextBox 12"/>
          <p:cNvSpPr txBox="1"/>
          <p:nvPr/>
        </p:nvSpPr>
        <p:spPr>
          <a:xfrm>
            <a:off x="219826" y="3790322"/>
            <a:ext cx="8686203" cy="472653"/>
          </a:xfrm>
          <a:prstGeom prst="rect">
            <a:avLst/>
          </a:prstGeom>
          <a:noFill/>
        </p:spPr>
        <p:txBody>
          <a:bodyPr wrap="square" lIns="102321" tIns="51161" rIns="102321" bIns="51161" rtlCol="0">
            <a:spAutoFit/>
          </a:bodyPr>
          <a:lstStyle/>
          <a:p>
            <a:pPr algn="ctr"/>
            <a:r>
              <a:rPr lang="en-US" sz="2400" b="1" cap="small" dirty="0">
                <a:solidFill>
                  <a:schemeClr val="tx2"/>
                </a:solidFill>
                <a:latin typeface="Cambria" panose="02040503050406030204" pitchFamily="18" charset="0"/>
              </a:rPr>
              <a:t>Greg Barron-Gafford</a:t>
            </a:r>
            <a:endParaRPr lang="en-US" sz="2000" b="1" dirty="0">
              <a:latin typeface="Cambria" panose="02040503050406030204" pitchFamily="18" charset="0"/>
            </a:endParaRPr>
          </a:p>
        </p:txBody>
      </p:sp>
    </p:spTree>
    <p:extLst>
      <p:ext uri="{BB962C8B-B14F-4D97-AF65-F5344CB8AC3E}">
        <p14:creationId xmlns:p14="http://schemas.microsoft.com/office/powerpoint/2010/main" val="336692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1"/>
          <p:cNvSpPr txBox="1">
            <a:spLocks noChangeArrowheads="1"/>
          </p:cNvSpPr>
          <p:nvPr/>
        </p:nvSpPr>
        <p:spPr bwMode="auto">
          <a:xfrm>
            <a:off x="0" y="-73920"/>
            <a:ext cx="9144000" cy="1187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500" dirty="0">
                <a:latin typeface="Plantagenet Cherokee"/>
                <a:ea typeface="ヒラギノ角ゴ ProN W3" charset="0"/>
                <a:cs typeface="Plantagenet Cherokee"/>
              </a:rPr>
              <a:t>Energy - a win for PV production!</a:t>
            </a:r>
            <a:endParaRPr lang="en-US" sz="3500" dirty="0">
              <a:solidFill>
                <a:schemeClr val="tx1">
                  <a:lumMod val="65000"/>
                  <a:lumOff val="35000"/>
                </a:schemeClr>
              </a:solidFill>
              <a:latin typeface="Plantagenet Cherokee"/>
              <a:ea typeface="ヒラギノ角ゴ ProN W3" charset="0"/>
              <a:cs typeface="Plantagenet Cherokee"/>
            </a:endParaRPr>
          </a:p>
        </p:txBody>
      </p:sp>
      <p:sp>
        <p:nvSpPr>
          <p:cNvPr id="121" name="Rectangle 1"/>
          <p:cNvSpPr txBox="1">
            <a:spLocks noChangeArrowheads="1"/>
          </p:cNvSpPr>
          <p:nvPr/>
        </p:nvSpPr>
        <p:spPr bwMode="auto">
          <a:xfrm>
            <a:off x="5868457" y="1312848"/>
            <a:ext cx="3178682" cy="1386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300" dirty="0">
                <a:solidFill>
                  <a:srgbClr val="000090"/>
                </a:solidFill>
                <a:latin typeface="Plantagenet Cherokee"/>
                <a:ea typeface="ヒラギノ角ゴ ProN W3" charset="0"/>
                <a:cs typeface="Plantagenet Cherokee"/>
              </a:rPr>
              <a:t>Cooler temperatures = Increased PV efficiency and less wear-and-tear </a:t>
            </a: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57729" y="908069"/>
            <a:ext cx="5807589" cy="5540232"/>
          </a:xfrm>
          <a:prstGeom prst="rect">
            <a:avLst/>
          </a:prstGeom>
        </p:spPr>
      </p:pic>
      <p:sp>
        <p:nvSpPr>
          <p:cNvPr id="5" name="Rectangle 1"/>
          <p:cNvSpPr txBox="1">
            <a:spLocks noChangeArrowheads="1"/>
          </p:cNvSpPr>
          <p:nvPr/>
        </p:nvSpPr>
        <p:spPr bwMode="auto">
          <a:xfrm>
            <a:off x="5868457" y="2699693"/>
            <a:ext cx="3178682" cy="1295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300" dirty="0">
                <a:solidFill>
                  <a:srgbClr val="000090"/>
                </a:solidFill>
                <a:latin typeface="Plantagenet Cherokee"/>
                <a:ea typeface="ヒラギノ角ゴ ProN W3" charset="0"/>
                <a:cs typeface="Plantagenet Cherokee"/>
              </a:rPr>
              <a:t>Summer time average cooling ~9</a:t>
            </a:r>
            <a:r>
              <a:rPr lang="en-US" sz="2300" baseline="30000" dirty="0">
                <a:solidFill>
                  <a:srgbClr val="000090"/>
                </a:solidFill>
                <a:latin typeface="Plantagenet Cherokee"/>
                <a:ea typeface="ヒラギノ角ゴ ProN W3" charset="0"/>
                <a:cs typeface="Plantagenet Cherokee"/>
              </a:rPr>
              <a:t>o</a:t>
            </a:r>
            <a:r>
              <a:rPr lang="en-US" sz="2300" dirty="0">
                <a:solidFill>
                  <a:srgbClr val="000090"/>
                </a:solidFill>
                <a:latin typeface="Plantagenet Cherokee"/>
                <a:ea typeface="ヒラギノ角ゴ ProN W3" charset="0"/>
                <a:cs typeface="Plantagenet Cherokee"/>
              </a:rPr>
              <a:t>C</a:t>
            </a:r>
          </a:p>
        </p:txBody>
      </p:sp>
      <p:pic>
        <p:nvPicPr>
          <p:cNvPr id="6" name="Picture 5" descr="PV_Panel_Temp_sensitivit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4031" y="3876455"/>
            <a:ext cx="3747497" cy="2371771"/>
          </a:xfrm>
          <a:prstGeom prst="rect">
            <a:avLst/>
          </a:prstGeom>
        </p:spPr>
      </p:pic>
      <p:sp>
        <p:nvSpPr>
          <p:cNvPr id="7" name="Right Arrow 6"/>
          <p:cNvSpPr/>
          <p:nvPr/>
        </p:nvSpPr>
        <p:spPr>
          <a:xfrm rot="2086247" flipH="1">
            <a:off x="6783538" y="4696432"/>
            <a:ext cx="574154" cy="3061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Box 3"/>
          <p:cNvSpPr txBox="1">
            <a:spLocks noChangeArrowheads="1"/>
          </p:cNvSpPr>
          <p:nvPr/>
        </p:nvSpPr>
        <p:spPr bwMode="auto">
          <a:xfrm>
            <a:off x="4347034" y="6411912"/>
            <a:ext cx="466654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dirty="0">
                <a:latin typeface="Plantagenet Cherokee" charset="0"/>
              </a:rPr>
              <a:t>Barron-Gafford et al. (</a:t>
            </a:r>
            <a:r>
              <a:rPr lang="en-US" sz="1400" i="1" dirty="0">
                <a:latin typeface="Plantagenet Cherokee" charset="0"/>
              </a:rPr>
              <a:t>In revision</a:t>
            </a:r>
            <a:r>
              <a:rPr lang="en-US" sz="1400" dirty="0">
                <a:latin typeface="Plantagenet Cherokee" charset="0"/>
              </a:rPr>
              <a:t>) </a:t>
            </a:r>
            <a:r>
              <a:rPr lang="en-US" sz="1400" i="1" dirty="0">
                <a:latin typeface="Plantagenet Cherokee" charset="0"/>
              </a:rPr>
              <a:t>Nature Sustainability</a:t>
            </a:r>
            <a:endParaRPr lang="en-US" sz="1200" dirty="0">
              <a:latin typeface="Plantagenet Cherokee" charset="0"/>
            </a:endParaRPr>
          </a:p>
        </p:txBody>
      </p:sp>
    </p:spTree>
    <p:extLst>
      <p:ext uri="{BB962C8B-B14F-4D97-AF65-F5344CB8AC3E}">
        <p14:creationId xmlns:p14="http://schemas.microsoft.com/office/powerpoint/2010/main" val="495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1"/>
          <p:cNvSpPr txBox="1">
            <a:spLocks noChangeArrowheads="1"/>
          </p:cNvSpPr>
          <p:nvPr/>
        </p:nvSpPr>
        <p:spPr bwMode="auto">
          <a:xfrm>
            <a:off x="0" y="-73920"/>
            <a:ext cx="9144000" cy="1187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500" dirty="0">
                <a:latin typeface="Plantagenet Cherokee"/>
                <a:ea typeface="ヒラギノ角ゴ ProN W3" charset="0"/>
                <a:cs typeface="Plantagenet Cherokee"/>
              </a:rPr>
              <a:t>Water - a win for irrigation savings!</a:t>
            </a:r>
            <a:endParaRPr lang="en-US" sz="3500" dirty="0">
              <a:solidFill>
                <a:schemeClr val="tx1">
                  <a:lumMod val="65000"/>
                  <a:lumOff val="35000"/>
                </a:schemeClr>
              </a:solidFill>
              <a:latin typeface="Plantagenet Cherokee"/>
              <a:ea typeface="ヒラギノ角ゴ ProN W3" charset="0"/>
              <a:cs typeface="Plantagenet Cherokee"/>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04733"/>
            <a:ext cx="3619798" cy="5651269"/>
          </a:xfrm>
          <a:prstGeom prst="rect">
            <a:avLst/>
          </a:prstGeom>
        </p:spPr>
      </p:pic>
      <p:sp>
        <p:nvSpPr>
          <p:cNvPr id="5" name="Rectangle 1"/>
          <p:cNvSpPr txBox="1">
            <a:spLocks noChangeArrowheads="1"/>
          </p:cNvSpPr>
          <p:nvPr/>
        </p:nvSpPr>
        <p:spPr bwMode="auto">
          <a:xfrm>
            <a:off x="3619799" y="1246688"/>
            <a:ext cx="5322495" cy="1386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300" dirty="0">
                <a:solidFill>
                  <a:srgbClr val="000090"/>
                </a:solidFill>
                <a:latin typeface="Plantagenet Cherokee"/>
                <a:ea typeface="ヒラギノ角ゴ ProN W3" charset="0"/>
                <a:cs typeface="Plantagenet Cherokee"/>
              </a:rPr>
              <a:t>Microclimate change under the panels = water lasts longer in the soil</a:t>
            </a:r>
          </a:p>
        </p:txBody>
      </p:sp>
      <p:sp>
        <p:nvSpPr>
          <p:cNvPr id="7" name="Rectangle 1"/>
          <p:cNvSpPr txBox="1">
            <a:spLocks noChangeArrowheads="1"/>
          </p:cNvSpPr>
          <p:nvPr/>
        </p:nvSpPr>
        <p:spPr bwMode="auto">
          <a:xfrm>
            <a:off x="3836007" y="2837194"/>
            <a:ext cx="4924583" cy="1650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300" dirty="0">
                <a:solidFill>
                  <a:srgbClr val="000090"/>
                </a:solidFill>
                <a:latin typeface="Plantagenet Cherokee"/>
                <a:ea typeface="ヒラギノ角ゴ ProN W3" charset="0"/>
                <a:cs typeface="Plantagenet Cherokee"/>
              </a:rPr>
              <a:t>Soil moisture levels in agrivoltaic system after 2 days = control setting after about 2-3 hours</a:t>
            </a:r>
          </a:p>
        </p:txBody>
      </p:sp>
      <p:sp>
        <p:nvSpPr>
          <p:cNvPr id="6" name="Rectangle 1"/>
          <p:cNvSpPr txBox="1">
            <a:spLocks noChangeArrowheads="1"/>
          </p:cNvSpPr>
          <p:nvPr/>
        </p:nvSpPr>
        <p:spPr bwMode="auto">
          <a:xfrm>
            <a:off x="3472456" y="4274309"/>
            <a:ext cx="4924583" cy="1007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300" i="1" dirty="0">
                <a:solidFill>
                  <a:schemeClr val="accent6">
                    <a:lumMod val="75000"/>
                  </a:schemeClr>
                </a:solidFill>
                <a:latin typeface="Plantagenet Cherokee"/>
                <a:ea typeface="ヒラギノ角ゴ ProN W3" charset="0"/>
                <a:cs typeface="Plantagenet Cherokee"/>
              </a:rPr>
              <a:t>Can marginal lands now become arable lands?</a:t>
            </a:r>
          </a:p>
        </p:txBody>
      </p:sp>
      <p:sp>
        <p:nvSpPr>
          <p:cNvPr id="2" name="Left Arrow 1"/>
          <p:cNvSpPr/>
          <p:nvPr/>
        </p:nvSpPr>
        <p:spPr>
          <a:xfrm rot="19477157">
            <a:off x="2932815" y="2855820"/>
            <a:ext cx="1213821" cy="259620"/>
          </a:xfrm>
          <a:prstGeom prst="lef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19477157">
            <a:off x="2702014" y="2855814"/>
            <a:ext cx="1213821" cy="259620"/>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1"/>
          <p:cNvSpPr txBox="1">
            <a:spLocks noChangeArrowheads="1"/>
          </p:cNvSpPr>
          <p:nvPr/>
        </p:nvSpPr>
        <p:spPr bwMode="auto">
          <a:xfrm>
            <a:off x="4109715" y="5047737"/>
            <a:ext cx="4924583" cy="1007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300" i="1" dirty="0">
                <a:solidFill>
                  <a:schemeClr val="accent6">
                    <a:lumMod val="75000"/>
                  </a:schemeClr>
                </a:solidFill>
                <a:latin typeface="Plantagenet Cherokee"/>
                <a:ea typeface="ヒラギノ角ゴ ProN W3" charset="0"/>
                <a:cs typeface="Plantagenet Cherokee"/>
              </a:rPr>
              <a:t>Can we actually reduce our irrigation water use?</a:t>
            </a:r>
          </a:p>
        </p:txBody>
      </p:sp>
      <p:sp>
        <p:nvSpPr>
          <p:cNvPr id="10" name="Text Box 3"/>
          <p:cNvSpPr txBox="1">
            <a:spLocks noChangeArrowheads="1"/>
          </p:cNvSpPr>
          <p:nvPr/>
        </p:nvSpPr>
        <p:spPr bwMode="auto">
          <a:xfrm>
            <a:off x="4405950" y="6445621"/>
            <a:ext cx="466654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dirty="0">
                <a:latin typeface="Plantagenet Cherokee" charset="0"/>
              </a:rPr>
              <a:t>Barron-Gafford et al. (</a:t>
            </a:r>
            <a:r>
              <a:rPr lang="en-US" sz="1400" i="1" dirty="0">
                <a:latin typeface="Plantagenet Cherokee" charset="0"/>
              </a:rPr>
              <a:t>In revision</a:t>
            </a:r>
            <a:r>
              <a:rPr lang="en-US" sz="1400" dirty="0">
                <a:latin typeface="Plantagenet Cherokee" charset="0"/>
              </a:rPr>
              <a:t>) </a:t>
            </a:r>
            <a:r>
              <a:rPr lang="en-US" sz="1400" i="1" dirty="0">
                <a:latin typeface="Plantagenet Cherokee" charset="0"/>
              </a:rPr>
              <a:t>Nature Sustainability</a:t>
            </a:r>
            <a:endParaRPr lang="en-US" sz="1200" dirty="0">
              <a:latin typeface="Plantagenet Cherokee" charset="0"/>
            </a:endParaRPr>
          </a:p>
        </p:txBody>
      </p:sp>
      <p:pic>
        <p:nvPicPr>
          <p:cNvPr id="11" name="Picture 10" descr="Screen Shot 2019-09-09 at 12.59.2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456" y="1630543"/>
            <a:ext cx="8893842" cy="3624660"/>
          </a:xfrm>
          <a:prstGeom prst="rect">
            <a:avLst/>
          </a:prstGeom>
        </p:spPr>
      </p:pic>
    </p:spTree>
    <p:extLst>
      <p:ext uri="{BB962C8B-B14F-4D97-AF65-F5344CB8AC3E}">
        <p14:creationId xmlns:p14="http://schemas.microsoft.com/office/powerpoint/2010/main" val="32342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2" grpId="0" animBg="1"/>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Grp="1" noChangeArrowheads="1"/>
          </p:cNvSpPr>
          <p:nvPr>
            <p:ph type="title"/>
          </p:nvPr>
        </p:nvSpPr>
        <p:spPr>
          <a:xfrm>
            <a:off x="0" y="100389"/>
            <a:ext cx="9144000" cy="827134"/>
          </a:xfrm>
        </p:spPr>
        <p:txBody>
          <a:bodyPr>
            <a:normAutofit/>
          </a:bodyPr>
          <a:lstStyle/>
          <a:p>
            <a:pPr eaLnBrk="1" hangingPunct="1"/>
            <a:r>
              <a:rPr lang="en-US" sz="3600" dirty="0">
                <a:latin typeface="Plantagenet Cherokee"/>
                <a:ea typeface="ヒラギノ角ゴ ProN W3" charset="0"/>
                <a:cs typeface="Plantagenet Cherokee"/>
              </a:rPr>
              <a:t>Other interesting findings </a:t>
            </a:r>
            <a:r>
              <a:rPr lang="mr-IN" sz="3600" dirty="0">
                <a:latin typeface="Plantagenet Cherokee"/>
                <a:ea typeface="ヒラギノ角ゴ ProN W3" charset="0"/>
                <a:cs typeface="Plantagenet Cherokee"/>
              </a:rPr>
              <a:t>…</a:t>
            </a:r>
            <a:endParaRPr lang="en-US" sz="3600" dirty="0">
              <a:latin typeface="Plantagenet Cherokee"/>
              <a:ea typeface="ヒラギノ角ゴ ProN W3" charset="0"/>
              <a:cs typeface="Plantagenet Cherokee"/>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30" y="929386"/>
            <a:ext cx="4342070" cy="2699373"/>
          </a:xfrm>
          <a:prstGeom prst="rect">
            <a:avLst/>
          </a:prstGeom>
          <a:ln>
            <a:solidFill>
              <a:schemeClr val="tx1"/>
            </a:solidFill>
          </a:ln>
        </p:spPr>
      </p:pic>
      <p:sp>
        <p:nvSpPr>
          <p:cNvPr id="12" name="Rectangle 1"/>
          <p:cNvSpPr txBox="1">
            <a:spLocks noChangeArrowheads="1"/>
          </p:cNvSpPr>
          <p:nvPr/>
        </p:nvSpPr>
        <p:spPr>
          <a:xfrm>
            <a:off x="282239" y="3628759"/>
            <a:ext cx="2032366" cy="3659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latin typeface="Plantagenet Cherokee"/>
                <a:ea typeface="ヒラギノ角ゴ ProN W3" charset="0"/>
                <a:cs typeface="Plantagenet Cherokee"/>
              </a:rPr>
              <a:t>Agrivoltaics</a:t>
            </a:r>
          </a:p>
        </p:txBody>
      </p:sp>
      <p:sp>
        <p:nvSpPr>
          <p:cNvPr id="13" name="Rectangle 1"/>
          <p:cNvSpPr txBox="1">
            <a:spLocks noChangeArrowheads="1"/>
          </p:cNvSpPr>
          <p:nvPr/>
        </p:nvSpPr>
        <p:spPr>
          <a:xfrm>
            <a:off x="2661564" y="3628759"/>
            <a:ext cx="2032366" cy="3659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latin typeface="Plantagenet Cherokee"/>
                <a:ea typeface="ヒラギノ角ゴ ProN W3" charset="0"/>
                <a:cs typeface="Plantagenet Cherokee"/>
              </a:rPr>
              <a:t>Open-sun</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4425" y="2670621"/>
            <a:ext cx="1986059" cy="2648079"/>
          </a:xfrm>
          <a:prstGeom prst="rect">
            <a:avLst/>
          </a:prstGeom>
        </p:spPr>
      </p:pic>
      <p:sp>
        <p:nvSpPr>
          <p:cNvPr id="15" name="Rectangle 1"/>
          <p:cNvSpPr txBox="1">
            <a:spLocks noChangeArrowheads="1"/>
          </p:cNvSpPr>
          <p:nvPr/>
        </p:nvSpPr>
        <p:spPr bwMode="auto">
          <a:xfrm>
            <a:off x="4693930" y="1248376"/>
            <a:ext cx="4335720" cy="1094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300" dirty="0">
                <a:solidFill>
                  <a:srgbClr val="000090"/>
                </a:solidFill>
                <a:latin typeface="Plantagenet Cherokee"/>
                <a:ea typeface="ヒラギノ角ゴ ProN W3" charset="0"/>
                <a:cs typeface="Plantagenet Cherokee"/>
              </a:rPr>
              <a:t>* Extending the growing season</a:t>
            </a:r>
          </a:p>
          <a:p>
            <a:pPr eaLnBrk="1" hangingPunct="1"/>
            <a:r>
              <a:rPr lang="en-US" sz="2300" dirty="0">
                <a:solidFill>
                  <a:srgbClr val="000090"/>
                </a:solidFill>
                <a:latin typeface="Plantagenet Cherokee"/>
                <a:ea typeface="ヒラギノ角ゴ ProN W3" charset="0"/>
                <a:cs typeface="Plantagenet Cherokee"/>
              </a:rPr>
              <a:t>(changing the phenology)</a:t>
            </a:r>
          </a:p>
        </p:txBody>
      </p:sp>
      <p:pic>
        <p:nvPicPr>
          <p:cNvPr id="2" name="Picture 1" descr="Screen Shot 2019-02-07 at 9.51.31 AM.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94" y="3994661"/>
            <a:ext cx="4373906" cy="2723814"/>
          </a:xfrm>
          <a:prstGeom prst="rect">
            <a:avLst/>
          </a:prstGeom>
        </p:spPr>
      </p:pic>
      <p:pic>
        <p:nvPicPr>
          <p:cNvPr id="9" name="Picture 8" descr="IMG_5948.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5264458" y="3767271"/>
            <a:ext cx="3261036" cy="2445777"/>
          </a:xfrm>
          <a:prstGeom prst="rect">
            <a:avLst/>
          </a:prstGeom>
          <a:ln w="12700">
            <a:solidFill>
              <a:schemeClr val="tx1"/>
            </a:solidFill>
          </a:ln>
        </p:spPr>
      </p:pic>
    </p:spTree>
    <p:extLst>
      <p:ext uri="{BB962C8B-B14F-4D97-AF65-F5344CB8AC3E}">
        <p14:creationId xmlns:p14="http://schemas.microsoft.com/office/powerpoint/2010/main" val="10552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27566"/>
            <a:ext cx="9144000" cy="840918"/>
          </a:xfrm>
        </p:spPr>
        <p:txBody>
          <a:bodyPr>
            <a:normAutofit/>
          </a:bodyPr>
          <a:lstStyle/>
          <a:p>
            <a:pPr eaLnBrk="1" hangingPunct="1"/>
            <a:r>
              <a:rPr lang="en-US" sz="3900" i="1" dirty="0">
                <a:latin typeface="Plantagenet Cherokee"/>
                <a:ea typeface="ヒラギノ角ゴ ProN W3" charset="0"/>
                <a:cs typeface="Plantagenet Cherokee"/>
              </a:rPr>
              <a:t>Examining wider adoption</a:t>
            </a:r>
            <a:r>
              <a:rPr lang="mr-IN" sz="3900" i="1" dirty="0">
                <a:latin typeface="Plantagenet Cherokee"/>
                <a:ea typeface="ヒラギノ角ゴ ProN W3" charset="0"/>
                <a:cs typeface="Plantagenet Cherokee"/>
              </a:rPr>
              <a:t>…</a:t>
            </a:r>
            <a:endParaRPr lang="en-US" sz="3900" i="1" dirty="0">
              <a:latin typeface="Plantagenet Cherokee"/>
              <a:ea typeface="ヒラギノ角ゴ ProN W3" charset="0"/>
              <a:cs typeface="Plantagenet Cherokee"/>
            </a:endParaRPr>
          </a:p>
        </p:txBody>
      </p:sp>
      <p:sp>
        <p:nvSpPr>
          <p:cNvPr id="5" name="Rectangle 1"/>
          <p:cNvSpPr txBox="1">
            <a:spLocks noChangeArrowheads="1"/>
          </p:cNvSpPr>
          <p:nvPr/>
        </p:nvSpPr>
        <p:spPr bwMode="auto">
          <a:xfrm>
            <a:off x="-76245" y="1145118"/>
            <a:ext cx="2895085" cy="1136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200" dirty="0">
                <a:latin typeface="Plantagenet Cherokee"/>
                <a:ea typeface="ヒラギノ角ゴ ProN W3" charset="0"/>
                <a:cs typeface="Plantagenet Cherokee"/>
              </a:rPr>
              <a:t>Exploring application across environmental gradients in the US</a:t>
            </a:r>
            <a:r>
              <a:rPr lang="mr-IN" sz="2200" dirty="0">
                <a:latin typeface="Plantagenet Cherokee"/>
                <a:ea typeface="ヒラギノ角ゴ ProN W3" charset="0"/>
                <a:cs typeface="Plantagenet Cherokee"/>
              </a:rPr>
              <a:t>…</a:t>
            </a:r>
            <a:endParaRPr lang="en-US" sz="2200" dirty="0">
              <a:latin typeface="Plantagenet Cherokee"/>
              <a:ea typeface="ヒラギノ角ゴ ProN W3" charset="0"/>
              <a:cs typeface="Plantagenet Cherokee"/>
            </a:endParaRPr>
          </a:p>
        </p:txBody>
      </p:sp>
      <p:pic>
        <p:nvPicPr>
          <p:cNvPr id="6" name="Picture 2" descr="http://www.theecologist.org/siteimage/scale/0/0/387348.jpg">
            <a:extLst>
              <a:ext uri="{FF2B5EF4-FFF2-40B4-BE49-F238E27FC236}">
                <a16:creationId xmlns:a16="http://schemas.microsoft.com/office/drawing/2014/main" id="{DF1A6B56-7EEF-4A0D-A6A3-9CA2638F40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218" y="3824823"/>
            <a:ext cx="3548352" cy="266057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818840" y="868484"/>
            <a:ext cx="3352800" cy="26836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990367" y="3904926"/>
            <a:ext cx="3772633" cy="271441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Rectangle 1"/>
          <p:cNvSpPr txBox="1">
            <a:spLocks noChangeArrowheads="1"/>
          </p:cNvSpPr>
          <p:nvPr/>
        </p:nvSpPr>
        <p:spPr bwMode="auto">
          <a:xfrm>
            <a:off x="76155" y="3285405"/>
            <a:ext cx="2895085" cy="619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200" dirty="0">
                <a:latin typeface="Plantagenet Cherokee"/>
                <a:ea typeface="ヒラギノ角ゴ ProN W3" charset="0"/>
                <a:cs typeface="Plantagenet Cherokee"/>
              </a:rPr>
              <a:t>PV + grazing</a:t>
            </a:r>
          </a:p>
        </p:txBody>
      </p:sp>
      <p:sp>
        <p:nvSpPr>
          <p:cNvPr id="11" name="Rectangle 1"/>
          <p:cNvSpPr txBox="1">
            <a:spLocks noChangeArrowheads="1"/>
          </p:cNvSpPr>
          <p:nvPr/>
        </p:nvSpPr>
        <p:spPr bwMode="auto">
          <a:xfrm>
            <a:off x="6108998" y="3285405"/>
            <a:ext cx="2501602" cy="619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mr-IN" sz="2200" dirty="0">
                <a:latin typeface="Plantagenet Cherokee"/>
                <a:ea typeface="ヒラギノ角ゴ ProN W3" charset="0"/>
                <a:cs typeface="Plantagenet Cherokee"/>
              </a:rPr>
              <a:t>…</a:t>
            </a:r>
            <a:r>
              <a:rPr lang="en-US" sz="2200" dirty="0">
                <a:latin typeface="Plantagenet Cherokee"/>
                <a:ea typeface="ヒラギノ角ゴ ProN W3" charset="0"/>
                <a:cs typeface="Plantagenet Cherokee"/>
              </a:rPr>
              <a:t> and East Africa</a:t>
            </a:r>
          </a:p>
        </p:txBody>
      </p:sp>
      <p:grpSp>
        <p:nvGrpSpPr>
          <p:cNvPr id="4" name="Group 3"/>
          <p:cNvGrpSpPr/>
          <p:nvPr/>
        </p:nvGrpSpPr>
        <p:grpSpPr>
          <a:xfrm>
            <a:off x="6789069" y="802980"/>
            <a:ext cx="2485141" cy="2530165"/>
            <a:chOff x="6789069" y="802980"/>
            <a:chExt cx="2485141" cy="2530165"/>
          </a:xfrm>
        </p:grpSpPr>
        <p:grpSp>
          <p:nvGrpSpPr>
            <p:cNvPr id="3" name="Group 2"/>
            <p:cNvGrpSpPr/>
            <p:nvPr/>
          </p:nvGrpSpPr>
          <p:grpSpPr>
            <a:xfrm>
              <a:off x="7008688" y="802980"/>
              <a:ext cx="2154409" cy="2214256"/>
              <a:chOff x="7008688" y="936652"/>
              <a:chExt cx="2154409" cy="2214256"/>
            </a:xfrm>
          </p:grpSpPr>
          <p:pic>
            <p:nvPicPr>
              <p:cNvPr id="12" name="Picture 11" descr="NRE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8688" y="936652"/>
                <a:ext cx="2154409" cy="680721"/>
              </a:xfrm>
              <a:prstGeom prst="rect">
                <a:avLst/>
              </a:prstGeom>
            </p:spPr>
          </p:pic>
          <p:pic>
            <p:nvPicPr>
              <p:cNvPr id="18" name="Picture 17" descr="Screen Shot 2018-12-11 at 9.50.02 A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30618" y="1598278"/>
                <a:ext cx="1384735" cy="1552630"/>
              </a:xfrm>
              <a:prstGeom prst="rect">
                <a:avLst/>
              </a:prstGeom>
            </p:spPr>
          </p:pic>
        </p:grpSp>
        <p:sp>
          <p:nvSpPr>
            <p:cNvPr id="19" name="Rectangle 1"/>
            <p:cNvSpPr txBox="1">
              <a:spLocks noChangeArrowheads="1"/>
            </p:cNvSpPr>
            <p:nvPr/>
          </p:nvSpPr>
          <p:spPr bwMode="auto">
            <a:xfrm>
              <a:off x="6789069" y="2866024"/>
              <a:ext cx="2485141" cy="467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200" dirty="0">
                  <a:solidFill>
                    <a:srgbClr val="1F497D"/>
                  </a:solidFill>
                  <a:latin typeface="Plantagenet Cherokee"/>
                  <a:ea typeface="ヒラギノ角ゴ ProN W3" charset="0"/>
                  <a:cs typeface="Plantagenet Cherokee"/>
                </a:rPr>
                <a:t>Jordan Macknick</a:t>
              </a:r>
            </a:p>
          </p:txBody>
        </p:sp>
      </p:grpSp>
    </p:spTree>
    <p:extLst>
      <p:ext uri="{BB962C8B-B14F-4D97-AF65-F5344CB8AC3E}">
        <p14:creationId xmlns:p14="http://schemas.microsoft.com/office/powerpoint/2010/main" val="2363673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92693"/>
            <a:ext cx="9144000" cy="1332471"/>
          </a:xfrm>
        </p:spPr>
        <p:txBody>
          <a:bodyPr>
            <a:normAutofit fontScale="90000"/>
          </a:bodyPr>
          <a:lstStyle/>
          <a:p>
            <a:r>
              <a:rPr lang="en-US" sz="3300" dirty="0">
                <a:solidFill>
                  <a:srgbClr val="20477D"/>
                </a:solidFill>
                <a:latin typeface="Cambria"/>
                <a:ea typeface="ヒラギノ角ゴ ProN W3" charset="0"/>
                <a:cs typeface="Cambria"/>
              </a:rPr>
              <a:t>Agrivoltaics in East Africa:</a:t>
            </a:r>
            <a:br>
              <a:rPr lang="en-US" sz="3300" dirty="0">
                <a:solidFill>
                  <a:srgbClr val="20477D"/>
                </a:solidFill>
                <a:latin typeface="Cambria"/>
                <a:ea typeface="ヒラギノ角ゴ ProN W3" charset="0"/>
                <a:cs typeface="Cambria"/>
              </a:rPr>
            </a:br>
            <a:r>
              <a:rPr lang="en-US" sz="3300" dirty="0">
                <a:solidFill>
                  <a:srgbClr val="920D1A"/>
                </a:solidFill>
                <a:latin typeface="Cambria"/>
                <a:ea typeface="ヒラギノ角ゴ ProN W3" charset="0"/>
                <a:cs typeface="Cambria"/>
              </a:rPr>
              <a:t>Harvesting the sun twice: could agrivoltaics enhance energy and food security in East Africa?</a:t>
            </a:r>
          </a:p>
        </p:txBody>
      </p:sp>
      <p:pic>
        <p:nvPicPr>
          <p:cNvPr id="19" name="Picture 18" descr="DSC0167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52" y="1788369"/>
            <a:ext cx="6488484" cy="4325656"/>
          </a:xfrm>
          <a:prstGeom prst="rect">
            <a:avLst/>
          </a:prstGeom>
        </p:spPr>
      </p:pic>
      <p:pic>
        <p:nvPicPr>
          <p:cNvPr id="8"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525661" y="1594469"/>
            <a:ext cx="3240795" cy="2331756"/>
          </a:xfrm>
          <a:prstGeom prst="rect">
            <a:avLst/>
          </a:prstGeom>
          <a:noFill/>
          <a:ln w="28575" cmpd="sng">
            <a:solidFill>
              <a:srgbClr val="4472C4"/>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p:cNvGrpSpPr/>
          <p:nvPr/>
        </p:nvGrpSpPr>
        <p:grpSpPr>
          <a:xfrm>
            <a:off x="76887" y="2575900"/>
            <a:ext cx="2331756" cy="3516140"/>
            <a:chOff x="76887" y="2575900"/>
            <a:chExt cx="2331756" cy="3516140"/>
          </a:xfrm>
        </p:grpSpPr>
        <p:pic>
          <p:nvPicPr>
            <p:cNvPr id="12"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76887" y="2575900"/>
              <a:ext cx="2331756" cy="2331756"/>
            </a:xfrm>
            <a:prstGeom prst="rect">
              <a:avLst/>
            </a:prstGeom>
            <a:noFill/>
            <a:ln w="28575" cmpd="sng">
              <a:solidFill>
                <a:srgbClr val="4472C4"/>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76887" y="4907656"/>
              <a:ext cx="2331756" cy="1184384"/>
            </a:xfrm>
            <a:prstGeom prst="rect">
              <a:avLst/>
            </a:prstGeom>
            <a:noFill/>
            <a:ln w="28575" cmpd="sng">
              <a:solidFill>
                <a:srgbClr val="4472C4"/>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20"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759825" y="2575900"/>
            <a:ext cx="2101714" cy="2721295"/>
          </a:xfrm>
          <a:prstGeom prst="rect">
            <a:avLst/>
          </a:prstGeom>
          <a:noFill/>
          <a:ln w="28575" cmpd="sng">
            <a:solidFill>
              <a:srgbClr val="4472C4"/>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ectangle 1"/>
          <p:cNvSpPr txBox="1">
            <a:spLocks noChangeArrowheads="1"/>
          </p:cNvSpPr>
          <p:nvPr/>
        </p:nvSpPr>
        <p:spPr>
          <a:xfrm>
            <a:off x="76887" y="6114025"/>
            <a:ext cx="9144000" cy="743975"/>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dirty="0">
                <a:solidFill>
                  <a:srgbClr val="20477D"/>
                </a:solidFill>
                <a:latin typeface="Cambria"/>
                <a:ea typeface="ヒラギノ角ゴ ProN W3" charset="0"/>
                <a:cs typeface="Cambria"/>
              </a:rPr>
              <a:t>Contact:</a:t>
            </a:r>
            <a:r>
              <a:rPr lang="en-US" sz="3300" dirty="0">
                <a:solidFill>
                  <a:srgbClr val="920D1A"/>
                </a:solidFill>
                <a:latin typeface="Cambria"/>
                <a:ea typeface="ヒラギノ角ゴ ProN W3" charset="0"/>
                <a:cs typeface="Cambria"/>
              </a:rPr>
              <a:t> Richard Randle-</a:t>
            </a:r>
            <a:r>
              <a:rPr lang="en-US" sz="3300" dirty="0" err="1">
                <a:solidFill>
                  <a:srgbClr val="920D1A"/>
                </a:solidFill>
                <a:latin typeface="Cambria"/>
                <a:ea typeface="ヒラギノ角ゴ ProN W3" charset="0"/>
                <a:cs typeface="Cambria"/>
              </a:rPr>
              <a:t>Boggis</a:t>
            </a:r>
            <a:r>
              <a:rPr lang="en-US" sz="3300" dirty="0">
                <a:solidFill>
                  <a:srgbClr val="920D1A"/>
                </a:solidFill>
                <a:latin typeface="Cambria"/>
                <a:ea typeface="ヒラギノ角ゴ ProN W3" charset="0"/>
                <a:cs typeface="Cambria"/>
              </a:rPr>
              <a:t>:</a:t>
            </a:r>
          </a:p>
          <a:p>
            <a:pPr algn="l"/>
            <a:r>
              <a:rPr lang="en-US" sz="3300" dirty="0" err="1">
                <a:solidFill>
                  <a:srgbClr val="920D1A"/>
                </a:solidFill>
                <a:latin typeface="Cambria"/>
                <a:ea typeface="ヒラギノ角ゴ ProN W3" charset="0"/>
                <a:cs typeface="Cambria"/>
              </a:rPr>
              <a:t>r.randle-boggis@sheffield.ac.uk</a:t>
            </a:r>
            <a:endParaRPr lang="en-US" sz="3300" dirty="0">
              <a:solidFill>
                <a:srgbClr val="920D1A"/>
              </a:solidFill>
              <a:latin typeface="Cambria"/>
              <a:ea typeface="ヒラギノ角ゴ ProN W3" charset="0"/>
              <a:cs typeface="Cambria"/>
            </a:endParaRPr>
          </a:p>
        </p:txBody>
      </p:sp>
    </p:spTree>
    <p:extLst>
      <p:ext uri="{BB962C8B-B14F-4D97-AF65-F5344CB8AC3E}">
        <p14:creationId xmlns:p14="http://schemas.microsoft.com/office/powerpoint/2010/main" val="47655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92693"/>
            <a:ext cx="9144000" cy="1332471"/>
          </a:xfrm>
        </p:spPr>
        <p:txBody>
          <a:bodyPr>
            <a:normAutofit fontScale="90000"/>
          </a:bodyPr>
          <a:lstStyle/>
          <a:p>
            <a:r>
              <a:rPr lang="en-US" sz="3300" dirty="0">
                <a:solidFill>
                  <a:srgbClr val="20477D"/>
                </a:solidFill>
                <a:latin typeface="Cambria"/>
                <a:ea typeface="ヒラギノ角ゴ ProN W3" charset="0"/>
                <a:cs typeface="Cambria"/>
              </a:rPr>
              <a:t>Agrivoltaics in East Africa:</a:t>
            </a:r>
            <a:br>
              <a:rPr lang="en-US" sz="3300" dirty="0">
                <a:solidFill>
                  <a:srgbClr val="20477D"/>
                </a:solidFill>
                <a:latin typeface="Cambria"/>
                <a:ea typeface="ヒラギノ角ゴ ProN W3" charset="0"/>
                <a:cs typeface="Cambria"/>
              </a:rPr>
            </a:br>
            <a:r>
              <a:rPr lang="en-US" sz="3300" dirty="0">
                <a:solidFill>
                  <a:srgbClr val="920D1A"/>
                </a:solidFill>
                <a:latin typeface="Cambria"/>
                <a:ea typeface="ヒラギノ角ゴ ProN W3" charset="0"/>
                <a:cs typeface="Cambria"/>
              </a:rPr>
              <a:t>Harvesting the sun twice: could agrivoltaics enhance energy and food security in East Africa?</a:t>
            </a:r>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769" y="1712374"/>
            <a:ext cx="8524681" cy="3106041"/>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0032" y="1663249"/>
            <a:ext cx="7291592" cy="4903721"/>
          </a:xfrm>
          <a:prstGeom prst="rect">
            <a:avLst/>
          </a:prstGeom>
        </p:spPr>
      </p:pic>
      <p:sp>
        <p:nvSpPr>
          <p:cNvPr id="5" name="Rectangle 1"/>
          <p:cNvSpPr txBox="1">
            <a:spLocks noChangeArrowheads="1"/>
          </p:cNvSpPr>
          <p:nvPr/>
        </p:nvSpPr>
        <p:spPr>
          <a:xfrm>
            <a:off x="76887" y="6114025"/>
            <a:ext cx="9144000" cy="743975"/>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dirty="0">
                <a:solidFill>
                  <a:srgbClr val="20477D"/>
                </a:solidFill>
                <a:latin typeface="Cambria"/>
                <a:ea typeface="ヒラギノ角ゴ ProN W3" charset="0"/>
                <a:cs typeface="Cambria"/>
              </a:rPr>
              <a:t>Contact:</a:t>
            </a:r>
            <a:r>
              <a:rPr lang="en-US" sz="3300" dirty="0">
                <a:solidFill>
                  <a:srgbClr val="920D1A"/>
                </a:solidFill>
                <a:latin typeface="Cambria"/>
                <a:ea typeface="ヒラギノ角ゴ ProN W3" charset="0"/>
                <a:cs typeface="Cambria"/>
              </a:rPr>
              <a:t> Richard Randle-</a:t>
            </a:r>
            <a:r>
              <a:rPr lang="en-US" sz="3300" dirty="0" err="1">
                <a:solidFill>
                  <a:srgbClr val="920D1A"/>
                </a:solidFill>
                <a:latin typeface="Cambria"/>
                <a:ea typeface="ヒラギノ角ゴ ProN W3" charset="0"/>
                <a:cs typeface="Cambria"/>
              </a:rPr>
              <a:t>Boggis</a:t>
            </a:r>
            <a:r>
              <a:rPr lang="en-US" sz="3300" dirty="0">
                <a:solidFill>
                  <a:srgbClr val="920D1A"/>
                </a:solidFill>
                <a:latin typeface="Cambria"/>
                <a:ea typeface="ヒラギノ角ゴ ProN W3" charset="0"/>
                <a:cs typeface="Cambria"/>
              </a:rPr>
              <a:t>:</a:t>
            </a:r>
          </a:p>
          <a:p>
            <a:pPr algn="l"/>
            <a:r>
              <a:rPr lang="en-US" sz="3300" dirty="0" err="1">
                <a:solidFill>
                  <a:srgbClr val="920D1A"/>
                </a:solidFill>
                <a:latin typeface="Cambria"/>
                <a:ea typeface="ヒラギノ角ゴ ProN W3" charset="0"/>
                <a:cs typeface="Cambria"/>
              </a:rPr>
              <a:t>r.randle-boggis@sheffield.ac.uk</a:t>
            </a:r>
            <a:endParaRPr lang="en-US" sz="3300" dirty="0">
              <a:solidFill>
                <a:srgbClr val="920D1A"/>
              </a:solidFill>
              <a:latin typeface="Cambria"/>
              <a:ea typeface="ヒラギノ角ゴ ProN W3" charset="0"/>
              <a:cs typeface="Cambria"/>
            </a:endParaRPr>
          </a:p>
        </p:txBody>
      </p:sp>
    </p:spTree>
    <p:extLst>
      <p:ext uri="{BB962C8B-B14F-4D97-AF65-F5344CB8AC3E}">
        <p14:creationId xmlns:p14="http://schemas.microsoft.com/office/powerpoint/2010/main" val="58020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92462"/>
            <a:ext cx="9144000" cy="741540"/>
          </a:xfrm>
        </p:spPr>
        <p:txBody>
          <a:bodyPr>
            <a:noAutofit/>
          </a:bodyPr>
          <a:lstStyle/>
          <a:p>
            <a:r>
              <a:rPr lang="en-US" sz="3200" b="1" dirty="0">
                <a:solidFill>
                  <a:srgbClr val="20477D"/>
                </a:solidFill>
                <a:latin typeface="Cambria"/>
                <a:ea typeface="ヒラギノ角ゴ ProN W3" charset="0"/>
                <a:cs typeface="Cambria"/>
              </a:rPr>
              <a:t>Important consideration: </a:t>
            </a:r>
            <a:r>
              <a:rPr lang="en-US" sz="3200" b="1" dirty="0">
                <a:solidFill>
                  <a:srgbClr val="920D1A"/>
                </a:solidFill>
                <a:latin typeface="Cambria"/>
                <a:ea typeface="ヒラギノ角ゴ ProN W3" charset="0"/>
                <a:cs typeface="Cambria"/>
              </a:rPr>
              <a:t>Cost/benefit analysis </a:t>
            </a:r>
          </a:p>
        </p:txBody>
      </p:sp>
      <p:sp>
        <p:nvSpPr>
          <p:cNvPr id="10" name="Rectangle 1"/>
          <p:cNvSpPr txBox="1">
            <a:spLocks noChangeArrowheads="1"/>
          </p:cNvSpPr>
          <p:nvPr/>
        </p:nvSpPr>
        <p:spPr bwMode="auto">
          <a:xfrm>
            <a:off x="321130" y="933295"/>
            <a:ext cx="8502983" cy="1028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200" b="1" dirty="0">
                <a:latin typeface="Cambria"/>
                <a:ea typeface="ヒラギノ角ゴ ProN W3" charset="0"/>
                <a:cs typeface="Cambria"/>
              </a:rPr>
              <a:t>Land use efficiency </a:t>
            </a:r>
            <a:r>
              <a:rPr lang="en-US" sz="2200" dirty="0">
                <a:latin typeface="Cambria"/>
                <a:ea typeface="ヒラギノ角ゴ ProN W3" charset="0"/>
                <a:cs typeface="Cambria"/>
              </a:rPr>
              <a:t>can be optimized nearly anywhere, so we need to think about this in terms of maximizing cumulate “</a:t>
            </a:r>
            <a:r>
              <a:rPr lang="en-US" sz="2200" i="1" dirty="0">
                <a:latin typeface="Cambria"/>
                <a:ea typeface="ヒラギノ角ゴ ProN W3" charset="0"/>
                <a:cs typeface="Cambria"/>
              </a:rPr>
              <a:t>services</a:t>
            </a:r>
            <a:r>
              <a:rPr lang="en-US" sz="2200" dirty="0">
                <a:latin typeface="Cambria"/>
                <a:ea typeface="ヒラギノ角ゴ ProN W3" charset="0"/>
                <a:cs typeface="Cambria"/>
              </a:rPr>
              <a:t>” and </a:t>
            </a:r>
            <a:r>
              <a:rPr lang="en-US" sz="2200" i="1" dirty="0">
                <a:latin typeface="Cambria"/>
                <a:ea typeface="ヒラギノ角ゴ ProN W3" charset="0"/>
                <a:cs typeface="Cambria"/>
              </a:rPr>
              <a:t>increasing sustainability and resilience to changing climate</a:t>
            </a:r>
            <a:r>
              <a:rPr lang="en-US" sz="2200" dirty="0">
                <a:latin typeface="Cambria"/>
                <a:ea typeface="ヒラギノ角ゴ ProN W3" charset="0"/>
                <a:cs typeface="Cambria"/>
              </a:rPr>
              <a:t>.</a:t>
            </a:r>
          </a:p>
        </p:txBody>
      </p:sp>
      <p:pic>
        <p:nvPicPr>
          <p:cNvPr id="3" name="Picture 2" descr="Agrivoltaïsme à Tresserre_ credit Sun'R (8)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432" y="2301975"/>
            <a:ext cx="4869374" cy="3246250"/>
          </a:xfrm>
          <a:prstGeom prst="rect">
            <a:avLst/>
          </a:prstGeom>
        </p:spPr>
      </p:pic>
      <p:sp>
        <p:nvSpPr>
          <p:cNvPr id="15" name="Rectangle 1"/>
          <p:cNvSpPr txBox="1">
            <a:spLocks noChangeArrowheads="1"/>
          </p:cNvSpPr>
          <p:nvPr/>
        </p:nvSpPr>
        <p:spPr bwMode="auto">
          <a:xfrm>
            <a:off x="4976004" y="2194538"/>
            <a:ext cx="3990282" cy="4003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r" eaLnBrk="1" hangingPunct="1"/>
            <a:r>
              <a:rPr lang="en-US" sz="2900" b="1" u="sng" dirty="0">
                <a:solidFill>
                  <a:srgbClr val="20477D"/>
                </a:solidFill>
                <a:latin typeface="Cambria"/>
                <a:ea typeface="ヒラギノ角ゴ ProN W3" charset="0"/>
                <a:cs typeface="Cambria"/>
              </a:rPr>
              <a:t>Total Costs:</a:t>
            </a:r>
          </a:p>
          <a:p>
            <a:pPr algn="r" eaLnBrk="1" hangingPunct="1"/>
            <a:r>
              <a:rPr lang="en-US" sz="2900" dirty="0">
                <a:solidFill>
                  <a:srgbClr val="FF0000"/>
                </a:solidFill>
                <a:latin typeface="Cambria"/>
                <a:ea typeface="ヒラギノ角ゴ ProN W3" charset="0"/>
                <a:cs typeface="Cambria"/>
              </a:rPr>
              <a:t>+ Extra steel</a:t>
            </a:r>
          </a:p>
          <a:p>
            <a:pPr algn="r" eaLnBrk="1" hangingPunct="1"/>
            <a:r>
              <a:rPr lang="en-US" sz="2900" dirty="0">
                <a:latin typeface="Cambria"/>
                <a:ea typeface="ヒラギノ角ゴ ProN W3" charset="0"/>
                <a:cs typeface="Cambria"/>
              </a:rPr>
              <a:t> - Leasing “understory”</a:t>
            </a:r>
          </a:p>
          <a:p>
            <a:pPr marL="342900" indent="-342900" algn="r" eaLnBrk="1" hangingPunct="1">
              <a:buFontTx/>
              <a:buChar char="-"/>
            </a:pPr>
            <a:r>
              <a:rPr lang="en-US" sz="2900" dirty="0">
                <a:latin typeface="Cambria"/>
                <a:ea typeface="ヒラギノ角ゴ ProN W3" charset="0"/>
                <a:cs typeface="Cambria"/>
              </a:rPr>
              <a:t>Food / forage production</a:t>
            </a:r>
          </a:p>
          <a:p>
            <a:pPr marL="342900" indent="-342900" algn="r" eaLnBrk="1" hangingPunct="1">
              <a:buFontTx/>
              <a:buChar char="-"/>
            </a:pPr>
            <a:r>
              <a:rPr lang="en-US" sz="2900" dirty="0">
                <a:latin typeface="Cambria"/>
                <a:ea typeface="ヒラギノ角ゴ ProN W3" charset="0"/>
                <a:cs typeface="Cambria"/>
              </a:rPr>
              <a:t>Water savings</a:t>
            </a:r>
          </a:p>
          <a:p>
            <a:pPr marL="342900" indent="-342900" algn="r" eaLnBrk="1" hangingPunct="1">
              <a:buFontTx/>
              <a:buChar char="-"/>
            </a:pPr>
            <a:r>
              <a:rPr lang="en-US" sz="2900" dirty="0">
                <a:latin typeface="Cambria"/>
                <a:ea typeface="ヒラギノ角ゴ ProN W3" charset="0"/>
                <a:cs typeface="Cambria"/>
              </a:rPr>
              <a:t>Opposition / Zoning</a:t>
            </a:r>
          </a:p>
          <a:p>
            <a:pPr marL="342900" indent="-342900" algn="r" eaLnBrk="1" hangingPunct="1">
              <a:buFontTx/>
              <a:buChar char="-"/>
            </a:pPr>
            <a:endParaRPr lang="en-US" sz="2900" dirty="0">
              <a:latin typeface="Cambria"/>
              <a:ea typeface="ヒラギノ角ゴ ProN W3" charset="0"/>
              <a:cs typeface="Cambria"/>
            </a:endParaRPr>
          </a:p>
        </p:txBody>
      </p:sp>
      <p:pic>
        <p:nvPicPr>
          <p:cNvPr id="4" name="Picture 3" descr="Screen Shot 2019-09-06 at 12.34.24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433" y="5548225"/>
            <a:ext cx="1624200" cy="651051"/>
          </a:xfrm>
          <a:prstGeom prst="rect">
            <a:avLst/>
          </a:prstGeom>
        </p:spPr>
      </p:pic>
    </p:spTree>
    <p:extLst>
      <p:ext uri="{BB962C8B-B14F-4D97-AF65-F5344CB8AC3E}">
        <p14:creationId xmlns:p14="http://schemas.microsoft.com/office/powerpoint/2010/main" val="2916962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107045"/>
            <a:ext cx="9144000" cy="840918"/>
          </a:xfrm>
        </p:spPr>
        <p:txBody>
          <a:bodyPr>
            <a:normAutofit/>
          </a:bodyPr>
          <a:lstStyle/>
          <a:p>
            <a:pPr eaLnBrk="1" hangingPunct="1"/>
            <a:r>
              <a:rPr lang="en-US" sz="4300" dirty="0">
                <a:latin typeface="Cambria"/>
                <a:ea typeface="ヒラギノ角ゴ ProN W3" charset="0"/>
                <a:cs typeface="Cambria"/>
              </a:rPr>
              <a:t>The public is ready for a solution!</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961" y="1086003"/>
            <a:ext cx="6566977" cy="50515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78316" y="1570758"/>
            <a:ext cx="5290814" cy="497373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816" y="1324667"/>
            <a:ext cx="5839320" cy="4293617"/>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2159" y="1396333"/>
            <a:ext cx="5070526" cy="4409153"/>
          </a:xfrm>
          <a:prstGeom prst="rect">
            <a:avLst/>
          </a:prstGeom>
        </p:spPr>
      </p:pic>
      <p:pic>
        <p:nvPicPr>
          <p:cNvPr id="7" name="Picture 6" descr="Screen Shot 2020-01-17 at 9.13.15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60" y="2006452"/>
            <a:ext cx="5315241" cy="4538043"/>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94010" y="1086003"/>
            <a:ext cx="5686222" cy="4314043"/>
          </a:xfrm>
          <a:prstGeom prst="rect">
            <a:avLst/>
          </a:prstGeom>
        </p:spPr>
      </p:pic>
    </p:spTree>
    <p:extLst>
      <p:ext uri="{BB962C8B-B14F-4D97-AF65-F5344CB8AC3E}">
        <p14:creationId xmlns:p14="http://schemas.microsoft.com/office/powerpoint/2010/main" val="392925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0" y="107045"/>
            <a:ext cx="9144000" cy="840918"/>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mr-IN" sz="4300" i="1" dirty="0">
                <a:latin typeface="Cambria"/>
                <a:ea typeface="ヒラギノ角ゴ ProN W3" charset="0"/>
                <a:cs typeface="Cambria"/>
              </a:rPr>
              <a:t>…</a:t>
            </a:r>
            <a:r>
              <a:rPr lang="en-US" sz="4300" i="1" dirty="0">
                <a:latin typeface="Cambria"/>
                <a:ea typeface="ヒラギノ角ゴ ProN W3" charset="0"/>
                <a:cs typeface="Cambria"/>
              </a:rPr>
              <a:t>so what do we need to develop that solution?</a:t>
            </a:r>
          </a:p>
        </p:txBody>
      </p:sp>
      <p:sp>
        <p:nvSpPr>
          <p:cNvPr id="5" name="Rectangle 1"/>
          <p:cNvSpPr txBox="1">
            <a:spLocks noChangeArrowheads="1"/>
          </p:cNvSpPr>
          <p:nvPr/>
        </p:nvSpPr>
        <p:spPr>
          <a:xfrm>
            <a:off x="276098" y="1280940"/>
            <a:ext cx="3168217" cy="11692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dirty="0">
                <a:solidFill>
                  <a:schemeClr val="tx2"/>
                </a:solidFill>
                <a:latin typeface="Cambria"/>
                <a:ea typeface="ヒラギノ角ゴ ProN W3" charset="0"/>
                <a:cs typeface="Cambria"/>
              </a:rPr>
              <a:t>Develop common metrics across space and time</a:t>
            </a:r>
          </a:p>
        </p:txBody>
      </p:sp>
      <p:sp>
        <p:nvSpPr>
          <p:cNvPr id="6" name="Rectangle 1"/>
          <p:cNvSpPr txBox="1">
            <a:spLocks noChangeArrowheads="1"/>
          </p:cNvSpPr>
          <p:nvPr/>
        </p:nvSpPr>
        <p:spPr>
          <a:xfrm>
            <a:off x="5248528" y="1280940"/>
            <a:ext cx="3141819" cy="11692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dirty="0">
                <a:solidFill>
                  <a:schemeClr val="accent2">
                    <a:lumMod val="75000"/>
                  </a:schemeClr>
                </a:solidFill>
                <a:latin typeface="Cambria"/>
                <a:ea typeface="ヒラギノ角ゴ ProN W3" charset="0"/>
                <a:cs typeface="Cambria"/>
              </a:rPr>
              <a:t>Learn needs from PV and farms simultaneously</a:t>
            </a:r>
          </a:p>
        </p:txBody>
      </p:sp>
      <p:sp>
        <p:nvSpPr>
          <p:cNvPr id="7" name="Rectangle 1"/>
          <p:cNvSpPr txBox="1">
            <a:spLocks noChangeArrowheads="1"/>
          </p:cNvSpPr>
          <p:nvPr/>
        </p:nvSpPr>
        <p:spPr>
          <a:xfrm>
            <a:off x="193269" y="4034664"/>
            <a:ext cx="3423607" cy="16104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dirty="0">
                <a:solidFill>
                  <a:schemeClr val="accent6">
                    <a:lumMod val="75000"/>
                  </a:schemeClr>
                </a:solidFill>
                <a:latin typeface="Cambria"/>
                <a:ea typeface="ヒラギノ角ゴ ProN W3" charset="0"/>
                <a:cs typeface="Cambria"/>
              </a:rPr>
              <a:t>Enumerate the costs and benefits associated with agrivoltaics system </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3774" y="2476696"/>
            <a:ext cx="6307033" cy="4235996"/>
          </a:xfrm>
          <a:prstGeom prst="rect">
            <a:avLst/>
          </a:prstGeom>
          <a:ln>
            <a:solidFill>
              <a:schemeClr val="tx1"/>
            </a:solidFill>
          </a:ln>
        </p:spPr>
      </p:pic>
      <p:grpSp>
        <p:nvGrpSpPr>
          <p:cNvPr id="20" name="Group 19"/>
          <p:cNvGrpSpPr/>
          <p:nvPr/>
        </p:nvGrpSpPr>
        <p:grpSpPr>
          <a:xfrm>
            <a:off x="4866692" y="2919239"/>
            <a:ext cx="4026522" cy="1431853"/>
            <a:chOff x="3418154" y="1778201"/>
            <a:chExt cx="4026522" cy="1431853"/>
          </a:xfrm>
        </p:grpSpPr>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8154" y="1778201"/>
              <a:ext cx="1436464" cy="1431853"/>
            </a:xfrm>
            <a:prstGeom prst="rect">
              <a:avLst/>
            </a:prstGeom>
            <a:ln>
              <a:solidFill>
                <a:schemeClr val="tx1"/>
              </a:solidFill>
            </a:ln>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4394" y="1778201"/>
              <a:ext cx="1420282" cy="1431853"/>
            </a:xfrm>
            <a:prstGeom prst="rect">
              <a:avLst/>
            </a:prstGeom>
            <a:ln>
              <a:solidFill>
                <a:srgbClr val="000000"/>
              </a:solidFill>
            </a:ln>
          </p:spPr>
        </p:pic>
      </p:grpSp>
      <p:sp>
        <p:nvSpPr>
          <p:cNvPr id="10" name="Left-Right Arrow Callout 9"/>
          <p:cNvSpPr/>
          <p:nvPr/>
        </p:nvSpPr>
        <p:spPr>
          <a:xfrm>
            <a:off x="6410254" y="3604264"/>
            <a:ext cx="893287" cy="576072"/>
          </a:xfrm>
          <a:prstGeom prst="leftRightArrowCallo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5808430" y="4320190"/>
            <a:ext cx="2329539" cy="2137168"/>
            <a:chOff x="1356360" y="3734844"/>
            <a:chExt cx="2329539" cy="2137168"/>
          </a:xfrm>
        </p:grpSpPr>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94283" y="4591420"/>
              <a:ext cx="1651780" cy="1280592"/>
            </a:xfrm>
            <a:prstGeom prst="rect">
              <a:avLst/>
            </a:prstGeom>
            <a:ln>
              <a:solidFill>
                <a:schemeClr val="tx1"/>
              </a:solidFill>
            </a:ln>
            <a:effectLst/>
          </p:spPr>
        </p:pic>
        <p:sp>
          <p:nvSpPr>
            <p:cNvPr id="26" name="Right Brace 25"/>
            <p:cNvSpPr/>
            <p:nvPr/>
          </p:nvSpPr>
          <p:spPr>
            <a:xfrm rot="5400000">
              <a:off x="2189813" y="2901391"/>
              <a:ext cx="662633" cy="232953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734" y="2541796"/>
            <a:ext cx="4373039" cy="4170896"/>
          </a:xfrm>
          <a:prstGeom prst="rect">
            <a:avLst/>
          </a:prstGeom>
        </p:spPr>
      </p:pic>
      <p:grpSp>
        <p:nvGrpSpPr>
          <p:cNvPr id="36" name="Group 35"/>
          <p:cNvGrpSpPr/>
          <p:nvPr/>
        </p:nvGrpSpPr>
        <p:grpSpPr>
          <a:xfrm>
            <a:off x="3164796" y="2450209"/>
            <a:ext cx="6597271" cy="3798191"/>
            <a:chOff x="3164796" y="2450209"/>
            <a:chExt cx="6202621" cy="3598801"/>
          </a:xfrm>
        </p:grpSpPr>
        <p:grpSp>
          <p:nvGrpSpPr>
            <p:cNvPr id="31" name="Group 30"/>
            <p:cNvGrpSpPr/>
            <p:nvPr/>
          </p:nvGrpSpPr>
          <p:grpSpPr>
            <a:xfrm>
              <a:off x="3340813" y="2723390"/>
              <a:ext cx="6026604" cy="3325620"/>
              <a:chOff x="-514636" y="1728577"/>
              <a:chExt cx="6026604" cy="3325620"/>
            </a:xfrm>
          </p:grpSpPr>
          <p:sp>
            <p:nvSpPr>
              <p:cNvPr id="9" name="Rectangle 1"/>
              <p:cNvSpPr txBox="1">
                <a:spLocks noChangeArrowheads="1"/>
              </p:cNvSpPr>
              <p:nvPr/>
            </p:nvSpPr>
            <p:spPr>
              <a:xfrm>
                <a:off x="62122" y="2500320"/>
                <a:ext cx="4472777" cy="198502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i="1" dirty="0">
                    <a:latin typeface="Cambria"/>
                    <a:ea typeface="ヒラギノ角ゴ ProN W3" charset="0"/>
                    <a:cs typeface="Cambria"/>
                  </a:rPr>
                  <a:t>Assess potential for agrivoltaics approach across  the globe!</a:t>
                </a:r>
              </a:p>
            </p:txBody>
          </p:sp>
          <p:sp>
            <p:nvSpPr>
              <p:cNvPr id="30" name="Explosion 2 29"/>
              <p:cNvSpPr/>
              <p:nvPr/>
            </p:nvSpPr>
            <p:spPr>
              <a:xfrm rot="740241">
                <a:off x="-514636" y="1728577"/>
                <a:ext cx="6026604" cy="3325620"/>
              </a:xfrm>
              <a:prstGeom prst="irregularSeal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164796" y="2450209"/>
              <a:ext cx="3779053" cy="2857361"/>
              <a:chOff x="3164796" y="2450209"/>
              <a:chExt cx="3779053" cy="2857361"/>
            </a:xfrm>
          </p:grpSpPr>
          <p:sp>
            <p:nvSpPr>
              <p:cNvPr id="32" name="Down Arrow 31"/>
              <p:cNvSpPr/>
              <p:nvPr/>
            </p:nvSpPr>
            <p:spPr>
              <a:xfrm>
                <a:off x="6667752" y="2450209"/>
                <a:ext cx="276097" cy="904162"/>
              </a:xfrm>
              <a:prstGeom prst="downArrow">
                <a:avLst/>
              </a:pr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own Arrow 32"/>
              <p:cNvSpPr/>
              <p:nvPr/>
            </p:nvSpPr>
            <p:spPr>
              <a:xfrm rot="19082865">
                <a:off x="3172649" y="2451175"/>
                <a:ext cx="276097" cy="1041431"/>
              </a:xfrm>
              <a:prstGeom prst="downArrow">
                <a:avLst/>
              </a:prstGeom>
              <a:solidFill>
                <a:schemeClr val="tx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rot="16200000">
                <a:off x="3478828" y="4717441"/>
                <a:ext cx="276097" cy="904162"/>
              </a:xfrm>
              <a:prstGeom prst="downArrow">
                <a:avLst/>
              </a:prstGeom>
              <a:solidFill>
                <a:schemeClr val="accent6">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953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7"/>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dissolve">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2" name="Google Shape;152;p16"/>
          <p:cNvSpPr/>
          <p:nvPr/>
        </p:nvSpPr>
        <p:spPr>
          <a:xfrm>
            <a:off x="0" y="6194160"/>
            <a:ext cx="2344500" cy="6639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5" name="Google Shape;155;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52522" y="4716020"/>
            <a:ext cx="2758153" cy="663900"/>
          </a:xfrm>
          <a:prstGeom prst="rect">
            <a:avLst/>
          </a:prstGeom>
          <a:noFill/>
          <a:ln>
            <a:noFill/>
          </a:ln>
        </p:spPr>
      </p:pic>
      <p:pic>
        <p:nvPicPr>
          <p:cNvPr id="156" name="Google Shape;156;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129475" y="6097016"/>
            <a:ext cx="1993525" cy="400975"/>
          </a:xfrm>
          <a:prstGeom prst="rect">
            <a:avLst/>
          </a:prstGeom>
          <a:noFill/>
          <a:ln>
            <a:noFill/>
          </a:ln>
        </p:spPr>
      </p:pic>
      <p:pic>
        <p:nvPicPr>
          <p:cNvPr id="157" name="Google Shape;157;p16"/>
          <p:cNvPicPr preferRelativeResize="0"/>
          <p:nvPr/>
        </p:nvPicPr>
        <p:blipFill>
          <a:blip r:embed="rId5">
            <a:alphaModFix/>
            <a:extLst>
              <a:ext uri="{28A0092B-C50C-407E-A947-70E740481C1C}">
                <a14:useLocalDpi xmlns:a14="http://schemas.microsoft.com/office/drawing/2010/main"/>
              </a:ext>
            </a:extLst>
          </a:blip>
          <a:stretch>
            <a:fillRect/>
          </a:stretch>
        </p:blipFill>
        <p:spPr>
          <a:xfrm>
            <a:off x="3908838" y="4093252"/>
            <a:ext cx="2314575" cy="752475"/>
          </a:xfrm>
          <a:prstGeom prst="rect">
            <a:avLst/>
          </a:prstGeom>
          <a:noFill/>
          <a:ln>
            <a:noFill/>
          </a:ln>
        </p:spPr>
      </p:pic>
      <p:pic>
        <p:nvPicPr>
          <p:cNvPr id="158" name="Google Shape;158;p16"/>
          <p:cNvPicPr preferRelativeResize="0"/>
          <p:nvPr/>
        </p:nvPicPr>
        <p:blipFill>
          <a:blip r:embed="rId6">
            <a:alphaModFix/>
            <a:extLst>
              <a:ext uri="{28A0092B-C50C-407E-A947-70E740481C1C}">
                <a14:useLocalDpi xmlns:a14="http://schemas.microsoft.com/office/drawing/2010/main"/>
              </a:ext>
            </a:extLst>
          </a:blip>
          <a:stretch>
            <a:fillRect/>
          </a:stretch>
        </p:blipFill>
        <p:spPr>
          <a:xfrm>
            <a:off x="3908838" y="3166533"/>
            <a:ext cx="2390362" cy="783551"/>
          </a:xfrm>
          <a:prstGeom prst="rect">
            <a:avLst/>
          </a:prstGeom>
          <a:noFill/>
          <a:ln>
            <a:noFill/>
          </a:ln>
        </p:spPr>
      </p:pic>
      <p:pic>
        <p:nvPicPr>
          <p:cNvPr id="159" name="Google Shape;159;p16"/>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169297" y="3545981"/>
            <a:ext cx="3524320" cy="611440"/>
          </a:xfrm>
          <a:prstGeom prst="rect">
            <a:avLst/>
          </a:prstGeom>
          <a:noFill/>
          <a:ln>
            <a:noFill/>
          </a:ln>
        </p:spPr>
      </p:pic>
      <p:pic>
        <p:nvPicPr>
          <p:cNvPr id="160" name="Google Shape;160;p16"/>
          <p:cNvPicPr preferRelativeResize="0"/>
          <p:nvPr/>
        </p:nvPicPr>
        <p:blipFill>
          <a:blip r:embed="rId8">
            <a:alphaModFix/>
            <a:extLst>
              <a:ext uri="{28A0092B-C50C-407E-A947-70E740481C1C}">
                <a14:useLocalDpi xmlns:a14="http://schemas.microsoft.com/office/drawing/2010/main"/>
              </a:ext>
            </a:extLst>
          </a:blip>
          <a:stretch>
            <a:fillRect/>
          </a:stretch>
        </p:blipFill>
        <p:spPr>
          <a:xfrm>
            <a:off x="169297" y="4570176"/>
            <a:ext cx="3671916" cy="554750"/>
          </a:xfrm>
          <a:prstGeom prst="rect">
            <a:avLst/>
          </a:prstGeom>
          <a:noFill/>
          <a:ln>
            <a:noFill/>
          </a:ln>
        </p:spPr>
      </p:pic>
      <p:pic>
        <p:nvPicPr>
          <p:cNvPr id="161" name="Google Shape;161;p16"/>
          <p:cNvPicPr preferRelativeResize="0"/>
          <p:nvPr/>
        </p:nvPicPr>
        <p:blipFill rotWithShape="1">
          <a:blip r:embed="rId9">
            <a:alphaModFix/>
            <a:extLst>
              <a:ext uri="{28A0092B-C50C-407E-A947-70E740481C1C}">
                <a14:useLocalDpi xmlns:a14="http://schemas.microsoft.com/office/drawing/2010/main"/>
              </a:ext>
            </a:extLst>
          </a:blip>
          <a:srcRect/>
          <a:stretch/>
        </p:blipFill>
        <p:spPr>
          <a:xfrm>
            <a:off x="281663" y="5379920"/>
            <a:ext cx="1628775" cy="966900"/>
          </a:xfrm>
          <a:prstGeom prst="rect">
            <a:avLst/>
          </a:prstGeom>
          <a:noFill/>
          <a:ln>
            <a:noFill/>
          </a:ln>
        </p:spPr>
      </p:pic>
      <p:pic>
        <p:nvPicPr>
          <p:cNvPr id="162" name="Google Shape;162;p16"/>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1976588" y="5630854"/>
            <a:ext cx="1864625" cy="932323"/>
          </a:xfrm>
          <a:prstGeom prst="rect">
            <a:avLst/>
          </a:prstGeom>
          <a:noFill/>
          <a:ln>
            <a:noFill/>
          </a:ln>
        </p:spPr>
      </p:pic>
      <p:pic>
        <p:nvPicPr>
          <p:cNvPr id="163" name="Google Shape;163;p16"/>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4079656" y="5047981"/>
            <a:ext cx="2098978" cy="932325"/>
          </a:xfrm>
          <a:prstGeom prst="rect">
            <a:avLst/>
          </a:prstGeom>
          <a:noFill/>
          <a:ln>
            <a:noFill/>
          </a:ln>
        </p:spPr>
      </p:pic>
      <p:pic>
        <p:nvPicPr>
          <p:cNvPr id="164" name="Google Shape;164;p16"/>
          <p:cNvPicPr preferRelativeResize="0"/>
          <p:nvPr/>
        </p:nvPicPr>
        <p:blipFill rotWithShape="1">
          <a:blip r:embed="rId12">
            <a:alphaModFix/>
            <a:extLst>
              <a:ext uri="{28A0092B-C50C-407E-A947-70E740481C1C}">
                <a14:useLocalDpi xmlns:a14="http://schemas.microsoft.com/office/drawing/2010/main"/>
              </a:ext>
            </a:extLst>
          </a:blip>
          <a:srcRect/>
          <a:stretch/>
        </p:blipFill>
        <p:spPr>
          <a:xfrm>
            <a:off x="4003450" y="5980299"/>
            <a:ext cx="3000375" cy="847187"/>
          </a:xfrm>
          <a:prstGeom prst="rect">
            <a:avLst/>
          </a:prstGeom>
          <a:noFill/>
          <a:ln>
            <a:noFill/>
          </a:ln>
        </p:spPr>
      </p:pic>
      <p:pic>
        <p:nvPicPr>
          <p:cNvPr id="165" name="Google Shape;165;p16"/>
          <p:cNvPicPr preferRelativeResize="0"/>
          <p:nvPr/>
        </p:nvPicPr>
        <p:blipFill rotWithShape="1">
          <a:blip r:embed="rId13" cstate="screen">
            <a:alphaModFix/>
            <a:extLst>
              <a:ext uri="{28A0092B-C50C-407E-A947-70E740481C1C}">
                <a14:useLocalDpi xmlns:a14="http://schemas.microsoft.com/office/drawing/2010/main"/>
              </a:ext>
            </a:extLst>
          </a:blip>
          <a:srcRect l="13515" t="15235" r="11774" b="13700"/>
          <a:stretch/>
        </p:blipFill>
        <p:spPr>
          <a:xfrm>
            <a:off x="6800625" y="3155476"/>
            <a:ext cx="1722075" cy="1414700"/>
          </a:xfrm>
          <a:prstGeom prst="rect">
            <a:avLst/>
          </a:prstGeom>
          <a:noFill/>
          <a:ln>
            <a:noFill/>
          </a:ln>
        </p:spPr>
      </p:pic>
      <p:pic>
        <p:nvPicPr>
          <p:cNvPr id="3" name="Picture 2" descr="Screen Shot 2020-09-30 at 11.14.00 AM.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000" y="1308100"/>
            <a:ext cx="9144000" cy="1752401"/>
          </a:xfrm>
          <a:prstGeom prst="rect">
            <a:avLst/>
          </a:prstGeom>
        </p:spPr>
      </p:pic>
      <p:sp>
        <p:nvSpPr>
          <p:cNvPr id="23" name="Rectangle 1"/>
          <p:cNvSpPr txBox="1">
            <a:spLocks noChangeArrowheads="1"/>
          </p:cNvSpPr>
          <p:nvPr/>
        </p:nvSpPr>
        <p:spPr>
          <a:xfrm>
            <a:off x="3637" y="131554"/>
            <a:ext cx="9145803" cy="9775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71"/>
              </a:spcAft>
            </a:pPr>
            <a:r>
              <a:rPr lang="es-ES_tradnl" sz="3600" b="1" i="1" dirty="0" err="1">
                <a:latin typeface="Cambria"/>
                <a:cs typeface="Cambria"/>
              </a:rPr>
              <a:t>To</a:t>
            </a:r>
            <a:r>
              <a:rPr lang="es-ES_tradnl" sz="3600" b="1" i="1" dirty="0">
                <a:latin typeface="Cambria"/>
                <a:cs typeface="Cambria"/>
              </a:rPr>
              <a:t> </a:t>
            </a:r>
            <a:r>
              <a:rPr lang="es-ES_tradnl" sz="3600" b="1" i="1" dirty="0" err="1">
                <a:latin typeface="Cambria"/>
                <a:cs typeface="Cambria"/>
              </a:rPr>
              <a:t>learn</a:t>
            </a:r>
            <a:r>
              <a:rPr lang="es-ES_tradnl" sz="3600" b="1" i="1" dirty="0">
                <a:latin typeface="Cambria"/>
                <a:cs typeface="Cambria"/>
              </a:rPr>
              <a:t> more, </a:t>
            </a:r>
            <a:r>
              <a:rPr lang="es-ES_tradnl" sz="3600" b="1" i="1" dirty="0" err="1">
                <a:latin typeface="Cambria"/>
                <a:cs typeface="Cambria"/>
              </a:rPr>
              <a:t>please</a:t>
            </a:r>
            <a:r>
              <a:rPr lang="es-ES_tradnl" sz="3600" b="1" i="1" dirty="0">
                <a:latin typeface="Cambria"/>
                <a:cs typeface="Cambria"/>
              </a:rPr>
              <a:t> </a:t>
            </a:r>
            <a:r>
              <a:rPr lang="es-ES_tradnl" sz="3600" b="1" i="1" dirty="0" err="1">
                <a:latin typeface="Cambria"/>
                <a:cs typeface="Cambria"/>
              </a:rPr>
              <a:t>visit</a:t>
            </a:r>
            <a:r>
              <a:rPr lang="es-ES_tradnl" sz="3600" b="1" i="1" dirty="0">
                <a:latin typeface="Cambria"/>
                <a:cs typeface="Cambria"/>
              </a:rPr>
              <a:t>: </a:t>
            </a:r>
            <a:r>
              <a:rPr lang="es-ES_tradnl" sz="3600" b="1" i="1" dirty="0" err="1">
                <a:solidFill>
                  <a:srgbClr val="FF0000"/>
                </a:solidFill>
                <a:latin typeface="Cambria"/>
                <a:cs typeface="Cambria"/>
              </a:rPr>
              <a:t>www.barrongafford.org</a:t>
            </a:r>
            <a:r>
              <a:rPr lang="es-ES_tradnl" sz="3600" b="1" i="1" dirty="0">
                <a:solidFill>
                  <a:srgbClr val="FF0000"/>
                </a:solidFill>
                <a:latin typeface="Cambria"/>
                <a:cs typeface="Cambria"/>
              </a:rPr>
              <a:t>/agrivoltaics</a:t>
            </a:r>
          </a:p>
        </p:txBody>
      </p:sp>
    </p:spTree>
    <p:extLst>
      <p:ext uri="{BB962C8B-B14F-4D97-AF65-F5344CB8AC3E}">
        <p14:creationId xmlns:p14="http://schemas.microsoft.com/office/powerpoint/2010/main" val="211872723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1530368"/>
            <a:ext cx="7988799" cy="516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5" name="Rectangle 1"/>
          <p:cNvSpPr>
            <a:spLocks noGrp="1" noChangeArrowheads="1"/>
          </p:cNvSpPr>
          <p:nvPr>
            <p:ph type="title"/>
          </p:nvPr>
        </p:nvSpPr>
        <p:spPr>
          <a:xfrm>
            <a:off x="257813" y="-39051"/>
            <a:ext cx="8641504" cy="1629084"/>
          </a:xfrm>
        </p:spPr>
        <p:txBody>
          <a:bodyPr>
            <a:normAutofit/>
          </a:bodyPr>
          <a:lstStyle/>
          <a:p>
            <a:r>
              <a:rPr lang="en-US" dirty="0">
                <a:latin typeface="Palatino"/>
                <a:ea typeface="ヒラギノ角ゴ ProN W3" charset="0"/>
                <a:cs typeface="Palatino"/>
              </a:rPr>
              <a:t>We want increase renewables, but those may also be vulnerable</a:t>
            </a:r>
            <a:endParaRPr lang="en-US" dirty="0">
              <a:latin typeface="Cambria"/>
              <a:ea typeface="ヒラギノ角ゴ ProN W3" charset="0"/>
              <a:cs typeface="Cambria"/>
            </a:endParaRPr>
          </a:p>
        </p:txBody>
      </p:sp>
      <p:pic>
        <p:nvPicPr>
          <p:cNvPr id="11"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3792750" y="983492"/>
            <a:ext cx="5267508" cy="3449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PV_Panel_Temp_sensitivit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867" y="4254956"/>
            <a:ext cx="3529087" cy="2233541"/>
          </a:xfrm>
          <a:prstGeom prst="rect">
            <a:avLst/>
          </a:prstGeom>
          <a:ln>
            <a:solidFill>
              <a:schemeClr val="tx1"/>
            </a:solidFill>
          </a:ln>
        </p:spPr>
      </p:pic>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5489" y="1911766"/>
            <a:ext cx="1892300" cy="2971800"/>
          </a:xfrm>
          <a:prstGeom prst="rect">
            <a:avLst/>
          </a:prstGeom>
          <a:solidFill>
            <a:srgbClr val="FFFFFF">
              <a:shade val="85000"/>
            </a:srgbClr>
          </a:solidFill>
          <a:ln w="38100" cap="sq" cmpd="sng">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90189" y="1922419"/>
            <a:ext cx="1892300" cy="2950494"/>
          </a:xfrm>
          <a:prstGeom prst="rect">
            <a:avLst/>
          </a:prstGeom>
          <a:solidFill>
            <a:srgbClr val="FFFFFF">
              <a:shade val="85000"/>
            </a:srgbClr>
          </a:solidFill>
          <a:ln w="38100" cap="sq" cmpd="sng">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1081" y="1922419"/>
            <a:ext cx="1888118" cy="2961147"/>
          </a:xfrm>
          <a:prstGeom prst="rect">
            <a:avLst/>
          </a:prstGeom>
          <a:solidFill>
            <a:srgbClr val="FFFFFF">
              <a:shade val="85000"/>
            </a:srgbClr>
          </a:solidFill>
          <a:ln w="38100" cap="sq" cmpd="sng">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38601" y="1911766"/>
            <a:ext cx="1690620" cy="2961147"/>
          </a:xfrm>
          <a:prstGeom prst="rect">
            <a:avLst/>
          </a:prstGeom>
          <a:solidFill>
            <a:srgbClr val="FFFFFF">
              <a:shade val="85000"/>
            </a:srgbClr>
          </a:solidFill>
          <a:ln w="38100" cap="sq" cmpd="sng">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70245" y="3677373"/>
            <a:ext cx="1611508" cy="2961147"/>
          </a:xfrm>
          <a:prstGeom prst="rect">
            <a:avLst/>
          </a:prstGeom>
          <a:solidFill>
            <a:srgbClr val="FFFFFF">
              <a:shade val="85000"/>
            </a:srgbClr>
          </a:solidFill>
          <a:ln w="38100" cap="sq" cmpd="sng">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098477" y="4072928"/>
            <a:ext cx="2492655" cy="2505672"/>
          </a:xfrm>
          <a:prstGeom prst="rect">
            <a:avLst/>
          </a:prstGeom>
          <a:solidFill>
            <a:srgbClr val="FFFFFF">
              <a:shade val="85000"/>
            </a:srgbClr>
          </a:solidFill>
          <a:ln w="38100" cap="sq" cmpd="sng">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0184207"/>
      </p:ext>
    </p:extLst>
  </p:cSld>
  <p:clrMapOvr>
    <a:masterClrMapping/>
  </p:clrMapOvr>
  <mc:AlternateContent xmlns:mc="http://schemas.openxmlformats.org/markup-compatibility/2006" xmlns:p14="http://schemas.microsoft.com/office/powerpoint/2010/main">
    <mc:Choice Requires="p14">
      <p:transition spd="slow" p14:dur="2000" advTm="34796"/>
    </mc:Choice>
    <mc:Fallback xmlns="">
      <p:transition xmlns:p14="http://schemas.microsoft.com/office/powerpoint/2010/main" spd="slow" advTm="34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73" y="1078899"/>
            <a:ext cx="8998874" cy="4193815"/>
          </a:xfrm>
          <a:prstGeom prst="rect">
            <a:avLst/>
          </a:prstGeom>
        </p:spPr>
      </p:pic>
      <p:sp>
        <p:nvSpPr>
          <p:cNvPr id="5" name="Rectangle 1"/>
          <p:cNvSpPr txBox="1">
            <a:spLocks noChangeArrowheads="1"/>
          </p:cNvSpPr>
          <p:nvPr/>
        </p:nvSpPr>
        <p:spPr bwMode="auto">
          <a:xfrm>
            <a:off x="88780" y="5522689"/>
            <a:ext cx="8937036" cy="97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700" dirty="0">
                <a:solidFill>
                  <a:srgbClr val="000090"/>
                </a:solidFill>
                <a:latin typeface="Plantagenet Cherokee"/>
                <a:ea typeface="ヒラギノ角ゴ ProN W3" charset="0"/>
                <a:cs typeface="Plantagenet Cherokee"/>
              </a:rPr>
              <a:t>Getting past an “either-or” in terms of our land allocation can open us to many important ecosystem services</a:t>
            </a:r>
          </a:p>
        </p:txBody>
      </p:sp>
      <p:sp>
        <p:nvSpPr>
          <p:cNvPr id="6" name="Rectangle 1"/>
          <p:cNvSpPr txBox="1">
            <a:spLocks noChangeArrowheads="1"/>
          </p:cNvSpPr>
          <p:nvPr/>
        </p:nvSpPr>
        <p:spPr>
          <a:xfrm>
            <a:off x="0" y="92462"/>
            <a:ext cx="9144000" cy="7415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920D1A"/>
                </a:solidFill>
                <a:latin typeface="Cambria"/>
                <a:ea typeface="ヒラギノ角ゴ ProN W3" charset="0"/>
                <a:cs typeface="Cambria"/>
              </a:rPr>
              <a:t>Cost/benefit analysis </a:t>
            </a:r>
          </a:p>
        </p:txBody>
      </p:sp>
    </p:spTree>
    <p:extLst>
      <p:ext uri="{BB962C8B-B14F-4D97-AF65-F5344CB8AC3E}">
        <p14:creationId xmlns:p14="http://schemas.microsoft.com/office/powerpoint/2010/main" val="30649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68463" y="60064"/>
            <a:ext cx="8860198" cy="737927"/>
          </a:xfrm>
        </p:spPr>
        <p:txBody>
          <a:bodyPr>
            <a:noAutofit/>
          </a:bodyPr>
          <a:lstStyle/>
          <a:p>
            <a:r>
              <a:rPr lang="en-US" sz="4300" b="1" dirty="0">
                <a:solidFill>
                  <a:srgbClr val="AE0007"/>
                </a:solidFill>
                <a:latin typeface="Cambria"/>
                <a:cs typeface="Cambria"/>
              </a:rPr>
              <a:t> The climate is also changing</a:t>
            </a:r>
            <a:r>
              <a:rPr lang="mr-IN" sz="4300" b="1" dirty="0">
                <a:solidFill>
                  <a:srgbClr val="AE0007"/>
                </a:solidFill>
                <a:latin typeface="Cambria"/>
                <a:cs typeface="Cambria"/>
              </a:rPr>
              <a:t>…</a:t>
            </a:r>
            <a:endParaRPr lang="en-US" sz="2800" b="1" cap="small" dirty="0">
              <a:solidFill>
                <a:srgbClr val="AE0007"/>
              </a:solidFill>
              <a:latin typeface="Cambria"/>
              <a:cs typeface="Cambria"/>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2625" y="1089730"/>
            <a:ext cx="7259425" cy="5015312"/>
          </a:xfrm>
          <a:prstGeom prst="rect">
            <a:avLst/>
          </a:prstGeom>
        </p:spPr>
      </p:pic>
      <p:pic>
        <p:nvPicPr>
          <p:cNvPr id="6" name="Picture 5" descr="Screen Shot 2020-01-17 at 8.29.06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162" y="976059"/>
            <a:ext cx="8365887" cy="5205441"/>
          </a:xfrm>
          <a:prstGeom prst="rect">
            <a:avLst/>
          </a:prstGeom>
        </p:spPr>
      </p:pic>
    </p:spTree>
    <p:extLst>
      <p:ext uri="{BB962C8B-B14F-4D97-AF65-F5344CB8AC3E}">
        <p14:creationId xmlns:p14="http://schemas.microsoft.com/office/powerpoint/2010/main" val="67946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bwMode="auto">
          <a:xfrm>
            <a:off x="88780" y="253198"/>
            <a:ext cx="8937035" cy="97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800" b="1" dirty="0">
                <a:solidFill>
                  <a:srgbClr val="000090"/>
                </a:solidFill>
                <a:latin typeface="Cambria"/>
                <a:ea typeface="ヒラギノ角ゴ ProN W3" charset="0"/>
                <a:cs typeface="Cambria"/>
              </a:rPr>
              <a:t>Co-locating vegetation + renewable energy could = food, energy, and water benefits</a:t>
            </a:r>
          </a:p>
        </p:txBody>
      </p:sp>
      <p:pic>
        <p:nvPicPr>
          <p:cNvPr id="10" name="Picture 9">
            <a:extLst>
              <a:ext uri="{FF2B5EF4-FFF2-40B4-BE49-F238E27FC236}">
                <a16:creationId xmlns:a16="http://schemas.microsoft.com/office/drawing/2014/main" id="{94CCF2F7-438F-4978-AB99-66B41343D5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780" y="1794933"/>
            <a:ext cx="8962483" cy="3794186"/>
          </a:xfrm>
          <a:prstGeom prst="rect">
            <a:avLst/>
          </a:prstGeom>
        </p:spPr>
      </p:pic>
      <p:sp>
        <p:nvSpPr>
          <p:cNvPr id="4" name="Rectangle 1"/>
          <p:cNvSpPr txBox="1">
            <a:spLocks noChangeArrowheads="1"/>
          </p:cNvSpPr>
          <p:nvPr/>
        </p:nvSpPr>
        <p:spPr bwMode="auto">
          <a:xfrm>
            <a:off x="88780" y="5652289"/>
            <a:ext cx="8937036" cy="97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700" i="1" dirty="0">
                <a:solidFill>
                  <a:srgbClr val="000090"/>
                </a:solidFill>
                <a:latin typeface="Cambria"/>
                <a:ea typeface="ヒラギノ角ゴ ProN W3" charset="0"/>
                <a:cs typeface="Cambria"/>
              </a:rPr>
              <a:t>We need to move past an “either-or” in terms of our land allocation to generate many important ecosystem services</a:t>
            </a:r>
          </a:p>
        </p:txBody>
      </p:sp>
    </p:spTree>
    <p:extLst>
      <p:ext uri="{BB962C8B-B14F-4D97-AF65-F5344CB8AC3E}">
        <p14:creationId xmlns:p14="http://schemas.microsoft.com/office/powerpoint/2010/main" val="28246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1"/>
          <p:cNvSpPr txBox="1">
            <a:spLocks noChangeArrowheads="1"/>
          </p:cNvSpPr>
          <p:nvPr/>
        </p:nvSpPr>
        <p:spPr bwMode="auto">
          <a:xfrm>
            <a:off x="247426" y="3977039"/>
            <a:ext cx="5202296" cy="2632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sz="2500" u="sng" dirty="0">
                <a:latin typeface="Cambria"/>
                <a:ea typeface="ヒラギノ角ゴ ProN W3" charset="0"/>
                <a:cs typeface="Cambria"/>
              </a:rPr>
              <a:t>Create ‘</a:t>
            </a:r>
            <a:r>
              <a:rPr lang="en-US" sz="2500" i="1" u="sng" dirty="0" err="1">
                <a:latin typeface="Cambria"/>
                <a:ea typeface="ヒラギノ角ゴ ProN W3" charset="0"/>
                <a:cs typeface="Cambria"/>
              </a:rPr>
              <a:t>agrisolar</a:t>
            </a:r>
            <a:r>
              <a:rPr lang="en-US" sz="2500" i="1" u="sng" dirty="0">
                <a:latin typeface="Cambria"/>
                <a:ea typeface="ヒラギノ角ゴ ProN W3" charset="0"/>
                <a:cs typeface="Cambria"/>
              </a:rPr>
              <a:t>’ systems </a:t>
            </a:r>
            <a:r>
              <a:rPr lang="en-US" sz="2500" u="sng" dirty="0">
                <a:latin typeface="Cambria"/>
                <a:ea typeface="ヒラギノ角ゴ ProN W3" charset="0"/>
                <a:cs typeface="Cambria"/>
              </a:rPr>
              <a:t>to:</a:t>
            </a:r>
          </a:p>
          <a:p>
            <a:pPr algn="l" eaLnBrk="1" hangingPunct="1"/>
            <a:r>
              <a:rPr lang="en-US" sz="2500" dirty="0">
                <a:latin typeface="Cambria"/>
                <a:ea typeface="ヒラギノ角ゴ ProN W3" charset="0"/>
                <a:cs typeface="Cambria"/>
              </a:rPr>
              <a:t>1. Adapt food systems to survive drought and temperature stress</a:t>
            </a:r>
          </a:p>
          <a:p>
            <a:pPr algn="l" eaLnBrk="1" hangingPunct="1"/>
            <a:r>
              <a:rPr lang="en-US" sz="2500" dirty="0">
                <a:latin typeface="Cambria"/>
                <a:ea typeface="ヒラギノ角ゴ ProN W3" charset="0"/>
                <a:cs typeface="Cambria"/>
              </a:rPr>
              <a:t>2.  Improve renewable energy production through transpiration</a:t>
            </a:r>
          </a:p>
          <a:p>
            <a:pPr algn="l" eaLnBrk="1" hangingPunct="1"/>
            <a:r>
              <a:rPr lang="en-US" sz="2500" dirty="0">
                <a:latin typeface="Cambria"/>
                <a:ea typeface="ヒラギノ角ゴ ProN W3" charset="0"/>
                <a:cs typeface="Cambria"/>
              </a:rPr>
              <a:t>3. Ease our dependence on irrigation</a:t>
            </a:r>
          </a:p>
        </p:txBody>
      </p:sp>
      <p:pic>
        <p:nvPicPr>
          <p:cNvPr id="4" name="Picture 3" descr="PV_Panel_Temp_sensitivit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7209" y="4094653"/>
            <a:ext cx="3747497" cy="2371771"/>
          </a:xfrm>
          <a:prstGeom prst="rect">
            <a:avLst/>
          </a:prstGeom>
        </p:spPr>
      </p:pic>
      <p:sp>
        <p:nvSpPr>
          <p:cNvPr id="6" name="Right Arrow 5"/>
          <p:cNvSpPr/>
          <p:nvPr/>
        </p:nvSpPr>
        <p:spPr>
          <a:xfrm rot="2086247" flipH="1">
            <a:off x="7113144" y="4772817"/>
            <a:ext cx="574154" cy="3061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366" y="1138497"/>
            <a:ext cx="7008637" cy="2948131"/>
          </a:xfrm>
          <a:prstGeom prst="rect">
            <a:avLst/>
          </a:prstGeom>
        </p:spPr>
      </p:pic>
      <p:sp>
        <p:nvSpPr>
          <p:cNvPr id="8" name="Rectangle 1"/>
          <p:cNvSpPr txBox="1">
            <a:spLocks noChangeArrowheads="1"/>
          </p:cNvSpPr>
          <p:nvPr/>
        </p:nvSpPr>
        <p:spPr bwMode="auto">
          <a:xfrm>
            <a:off x="88780" y="117732"/>
            <a:ext cx="8937035" cy="97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800" b="1" dirty="0">
                <a:solidFill>
                  <a:srgbClr val="000090"/>
                </a:solidFill>
                <a:latin typeface="Cambria"/>
                <a:ea typeface="ヒラギノ角ゴ ProN W3" charset="0"/>
                <a:cs typeface="Cambria"/>
              </a:rPr>
              <a:t>Co-locating agriculture + renewable energy could = food, energy, and water benefits</a:t>
            </a:r>
          </a:p>
        </p:txBody>
      </p:sp>
    </p:spTree>
    <p:extLst>
      <p:ext uri="{BB962C8B-B14F-4D97-AF65-F5344CB8AC3E}">
        <p14:creationId xmlns:p14="http://schemas.microsoft.com/office/powerpoint/2010/main" val="250651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Effect transition="in" filter="dissolve">
                                      <p:cBhvr>
                                        <p:cTn id="7" dur="500"/>
                                        <p:tgtEl>
                                          <p:spTgt spid="12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1">
                                            <p:txEl>
                                              <p:pRg st="1" end="1"/>
                                            </p:txEl>
                                          </p:spTgt>
                                        </p:tgtEl>
                                        <p:attrNameLst>
                                          <p:attrName>style.visibility</p:attrName>
                                        </p:attrNameLst>
                                      </p:cBhvr>
                                      <p:to>
                                        <p:strVal val="visible"/>
                                      </p:to>
                                    </p:set>
                                    <p:animEffect transition="in" filter="dissolve">
                                      <p:cBhvr>
                                        <p:cTn id="10" dur="500"/>
                                        <p:tgtEl>
                                          <p:spTgt spid="12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1">
                                            <p:txEl>
                                              <p:pRg st="2" end="2"/>
                                            </p:txEl>
                                          </p:spTgt>
                                        </p:tgtEl>
                                        <p:attrNameLst>
                                          <p:attrName>style.visibility</p:attrName>
                                        </p:attrNameLst>
                                      </p:cBhvr>
                                      <p:to>
                                        <p:strVal val="visible"/>
                                      </p:to>
                                    </p:set>
                                    <p:animEffect transition="in" filter="dissolve">
                                      <p:cBhvr>
                                        <p:cTn id="15" dur="500"/>
                                        <p:tgtEl>
                                          <p:spTgt spid="12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1">
                                            <p:txEl>
                                              <p:pRg st="3" end="3"/>
                                            </p:txEl>
                                          </p:spTgt>
                                        </p:tgtEl>
                                        <p:attrNameLst>
                                          <p:attrName>style.visibility</p:attrName>
                                        </p:attrNameLst>
                                      </p:cBhvr>
                                      <p:to>
                                        <p:strVal val="visible"/>
                                      </p:to>
                                    </p:set>
                                    <p:animEffect transition="in" filter="dissolve">
                                      <p:cBhvr>
                                        <p:cTn id="29" dur="500"/>
                                        <p:tgtEl>
                                          <p:spTgt spid="1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1"/>
          <p:cNvSpPr txBox="1">
            <a:spLocks noChangeArrowheads="1"/>
          </p:cNvSpPr>
          <p:nvPr/>
        </p:nvSpPr>
        <p:spPr bwMode="auto">
          <a:xfrm>
            <a:off x="0" y="47740"/>
            <a:ext cx="9144000" cy="948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500" dirty="0">
                <a:latin typeface="Plantagenet Cherokee"/>
                <a:ea typeface="ヒラギノ角ゴ ProN W3" charset="0"/>
                <a:cs typeface="Plantagenet Cherokee"/>
              </a:rPr>
              <a:t>Can plants handle being grown in the shade?</a:t>
            </a:r>
            <a:endParaRPr lang="en-US" sz="3500" dirty="0">
              <a:solidFill>
                <a:schemeClr val="tx1">
                  <a:lumMod val="65000"/>
                  <a:lumOff val="35000"/>
                </a:schemeClr>
              </a:solidFill>
              <a:latin typeface="Plantagenet Cherokee"/>
              <a:ea typeface="ヒラギノ角ゴ ProN W3" charset="0"/>
              <a:cs typeface="Plantagenet Cherokee"/>
            </a:endParaRPr>
          </a:p>
        </p:txBody>
      </p:sp>
      <p:sp>
        <p:nvSpPr>
          <p:cNvPr id="121" name="Rectangle 1"/>
          <p:cNvSpPr txBox="1">
            <a:spLocks noChangeArrowheads="1"/>
          </p:cNvSpPr>
          <p:nvPr/>
        </p:nvSpPr>
        <p:spPr bwMode="auto">
          <a:xfrm>
            <a:off x="500597" y="5007652"/>
            <a:ext cx="8250574" cy="131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400" i="1" dirty="0">
                <a:solidFill>
                  <a:srgbClr val="000090"/>
                </a:solidFill>
                <a:latin typeface="Plantagenet Cherokee"/>
                <a:ea typeface="ヒラギノ角ゴ ProN W3" charset="0"/>
                <a:cs typeface="Plantagenet Cherokee"/>
              </a:rPr>
              <a:t>A small reduction in photosynthetic capacity due to reduced light might be offset by better temperatures!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73" y="1319936"/>
            <a:ext cx="8998874" cy="3499139"/>
          </a:xfrm>
          <a:prstGeom prst="rect">
            <a:avLst/>
          </a:prstGeom>
        </p:spPr>
      </p:pic>
      <p:sp>
        <p:nvSpPr>
          <p:cNvPr id="5" name="Rectangle 4"/>
          <p:cNvSpPr/>
          <p:nvPr/>
        </p:nvSpPr>
        <p:spPr>
          <a:xfrm>
            <a:off x="5083465" y="1059806"/>
            <a:ext cx="4041163" cy="37592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n 3"/>
          <p:cNvSpPr/>
          <p:nvPr/>
        </p:nvSpPr>
        <p:spPr>
          <a:xfrm>
            <a:off x="3934861" y="2030859"/>
            <a:ext cx="680378" cy="604596"/>
          </a:xfrm>
          <a:prstGeom prst="sun">
            <a:avLst/>
          </a:prstGeom>
          <a:solidFill>
            <a:srgbClr val="FFFF00"/>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n 7"/>
          <p:cNvSpPr/>
          <p:nvPr/>
        </p:nvSpPr>
        <p:spPr>
          <a:xfrm>
            <a:off x="1432749" y="2263322"/>
            <a:ext cx="680378" cy="604596"/>
          </a:xfrm>
          <a:prstGeom prst="sun">
            <a:avLst/>
          </a:prstGeom>
          <a:pattFill prst="wdUpDiag">
            <a:fgClr>
              <a:srgbClr val="FFFF00"/>
            </a:fgClr>
            <a:bgClr>
              <a:schemeClr val="bg1">
                <a:lumMod val="75000"/>
              </a:schemeClr>
            </a:bgClr>
          </a:patt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un 8"/>
          <p:cNvSpPr/>
          <p:nvPr/>
        </p:nvSpPr>
        <p:spPr>
          <a:xfrm>
            <a:off x="8070793" y="2394009"/>
            <a:ext cx="680378" cy="604596"/>
          </a:xfrm>
          <a:prstGeom prst="sun">
            <a:avLst/>
          </a:prstGeom>
          <a:solidFill>
            <a:srgbClr val="FFFF00"/>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n 9"/>
          <p:cNvSpPr/>
          <p:nvPr/>
        </p:nvSpPr>
        <p:spPr>
          <a:xfrm>
            <a:off x="7390415" y="1789413"/>
            <a:ext cx="680378" cy="604596"/>
          </a:xfrm>
          <a:prstGeom prst="sun">
            <a:avLst/>
          </a:prstGeom>
          <a:pattFill prst="wdUpDiag">
            <a:fgClr>
              <a:srgbClr val="FFFF00"/>
            </a:fgClr>
            <a:bgClr>
              <a:schemeClr val="bg1">
                <a:lumMod val="75000"/>
              </a:schemeClr>
            </a:bgClr>
          </a:patt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30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dissolve">
                                      <p:cBhvr>
                                        <p:cTn id="31"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5" grpId="0" animBg="1"/>
      <p:bldP spid="4"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105836" y="105315"/>
            <a:ext cx="4387388" cy="2688686"/>
          </a:xfrm>
        </p:spPr>
        <p:txBody>
          <a:bodyPr>
            <a:normAutofit/>
          </a:bodyPr>
          <a:lstStyle/>
          <a:p>
            <a:pPr eaLnBrk="1" hangingPunct="1"/>
            <a:r>
              <a:rPr lang="en-US" sz="3600" dirty="0">
                <a:latin typeface="Cambria"/>
                <a:ea typeface="ヒラギノ角ゴ ProN W3" charset="0"/>
                <a:cs typeface="Cambria"/>
              </a:rPr>
              <a:t>Biosphere 2 Agrivoltaics</a:t>
            </a:r>
            <a:br>
              <a:rPr lang="en-US" sz="3600" dirty="0">
                <a:latin typeface="Cambria"/>
                <a:ea typeface="ヒラギノ角ゴ ProN W3" charset="0"/>
                <a:cs typeface="Cambria"/>
              </a:rPr>
            </a:br>
            <a:r>
              <a:rPr lang="en-US" sz="3600" dirty="0">
                <a:latin typeface="Cambria"/>
                <a:ea typeface="ヒラギノ角ゴ ProN W3" charset="0"/>
                <a:cs typeface="Cambria"/>
              </a:rPr>
              <a:t>Learning Lab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927" y="120722"/>
            <a:ext cx="4345215" cy="6517822"/>
          </a:xfrm>
          <a:prstGeom prst="rect">
            <a:avLst/>
          </a:prstGeom>
          <a:ln>
            <a:solidFill>
              <a:schemeClr val="tx1"/>
            </a:solidFill>
          </a:ln>
          <a:effectLst/>
        </p:spPr>
      </p:pic>
      <p:pic>
        <p:nvPicPr>
          <p:cNvPr id="2" name="Picture 1" descr="IMG_174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770" y="2978193"/>
            <a:ext cx="4131732" cy="3098799"/>
          </a:xfrm>
          <a:prstGeom prst="rect">
            <a:avLst/>
          </a:prstGeom>
          <a:ln>
            <a:solidFill>
              <a:schemeClr val="tx1"/>
            </a:solidFill>
          </a:ln>
        </p:spPr>
      </p:pic>
    </p:spTree>
    <p:extLst>
      <p:ext uri="{BB962C8B-B14F-4D97-AF65-F5344CB8AC3E}">
        <p14:creationId xmlns:p14="http://schemas.microsoft.com/office/powerpoint/2010/main" val="134332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177" y="1014748"/>
            <a:ext cx="3415686" cy="2802935"/>
          </a:xfrm>
          <a:prstGeom prst="rect">
            <a:avLst/>
          </a:prstGeom>
          <a:ln>
            <a:solidFill>
              <a:schemeClr val="tx1"/>
            </a:solidFill>
          </a:ln>
        </p:spPr>
      </p:pic>
      <p:sp>
        <p:nvSpPr>
          <p:cNvPr id="11" name="Rectangle 1"/>
          <p:cNvSpPr txBox="1">
            <a:spLocks noChangeArrowheads="1"/>
          </p:cNvSpPr>
          <p:nvPr/>
        </p:nvSpPr>
        <p:spPr bwMode="auto">
          <a:xfrm>
            <a:off x="0" y="-73919"/>
            <a:ext cx="9144000" cy="99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500" dirty="0">
                <a:latin typeface="Cambria"/>
                <a:ea typeface="ヒラギノ角ゴ ProN W3" charset="0"/>
                <a:cs typeface="Cambria"/>
              </a:rPr>
              <a:t>Food - a win for carbon uptake!</a:t>
            </a:r>
            <a:endParaRPr lang="en-US" sz="3500" dirty="0">
              <a:solidFill>
                <a:schemeClr val="tx1">
                  <a:lumMod val="65000"/>
                  <a:lumOff val="35000"/>
                </a:schemeClr>
              </a:solidFill>
              <a:latin typeface="Cambria"/>
              <a:ea typeface="ヒラギノ角ゴ ProN W3" charset="0"/>
              <a:cs typeface="Cambria"/>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177" y="3989921"/>
            <a:ext cx="3415686" cy="2561764"/>
          </a:xfrm>
          <a:prstGeom prst="rect">
            <a:avLst/>
          </a:prstGeom>
          <a:ln>
            <a:solidFill>
              <a:schemeClr val="tx1"/>
            </a:solidFill>
          </a:ln>
        </p:spPr>
      </p:pic>
      <p:sp>
        <p:nvSpPr>
          <p:cNvPr id="10" name="Text Box 3"/>
          <p:cNvSpPr txBox="1">
            <a:spLocks noChangeArrowheads="1"/>
          </p:cNvSpPr>
          <p:nvPr/>
        </p:nvSpPr>
        <p:spPr bwMode="auto">
          <a:xfrm>
            <a:off x="3900576" y="6462396"/>
            <a:ext cx="511300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a:latin typeface="Cambria"/>
                <a:cs typeface="Cambria"/>
              </a:rPr>
              <a:t>Barron-Gafford et al. (2019) </a:t>
            </a:r>
            <a:r>
              <a:rPr lang="en-US" sz="1600" i="1" dirty="0">
                <a:latin typeface="Cambria"/>
                <a:cs typeface="Cambria"/>
              </a:rPr>
              <a:t>Nature Sustainability</a:t>
            </a:r>
            <a:endParaRPr lang="en-US" sz="1600" dirty="0">
              <a:latin typeface="Cambria"/>
              <a:cs typeface="Cambria"/>
            </a:endParaRPr>
          </a:p>
        </p:txBody>
      </p:sp>
      <p:pic>
        <p:nvPicPr>
          <p:cNvPr id="14" name="Picture 13" descr="Screen Shot 2019-12-11 at 2.36.25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0198" y="1422135"/>
            <a:ext cx="6393802" cy="4135385"/>
          </a:xfrm>
          <a:prstGeom prst="rect">
            <a:avLst/>
          </a:prstGeom>
        </p:spPr>
      </p:pic>
      <p:sp>
        <p:nvSpPr>
          <p:cNvPr id="15" name="Freeform 14"/>
          <p:cNvSpPr/>
          <p:nvPr/>
        </p:nvSpPr>
        <p:spPr>
          <a:xfrm>
            <a:off x="3624863" y="2001255"/>
            <a:ext cx="5178855" cy="2421143"/>
          </a:xfrm>
          <a:custGeom>
            <a:avLst/>
            <a:gdLst>
              <a:gd name="connsiteX0" fmla="*/ 0 w 5546249"/>
              <a:gd name="connsiteY0" fmla="*/ 2421143 h 2421143"/>
              <a:gd name="connsiteX1" fmla="*/ 0 w 5546249"/>
              <a:gd name="connsiteY1" fmla="*/ 2421143 h 2421143"/>
              <a:gd name="connsiteX2" fmla="*/ 264978 w 5546249"/>
              <a:gd name="connsiteY2" fmla="*/ 2412006 h 2421143"/>
              <a:gd name="connsiteX3" fmla="*/ 292389 w 5546249"/>
              <a:gd name="connsiteY3" fmla="*/ 2402870 h 2421143"/>
              <a:gd name="connsiteX4" fmla="*/ 319800 w 5546249"/>
              <a:gd name="connsiteY4" fmla="*/ 2384597 h 2421143"/>
              <a:gd name="connsiteX5" fmla="*/ 529955 w 5546249"/>
              <a:gd name="connsiteY5" fmla="*/ 2393734 h 2421143"/>
              <a:gd name="connsiteX6" fmla="*/ 557366 w 5546249"/>
              <a:gd name="connsiteY6" fmla="*/ 2402870 h 2421143"/>
              <a:gd name="connsiteX7" fmla="*/ 621326 w 5546249"/>
              <a:gd name="connsiteY7" fmla="*/ 2412006 h 2421143"/>
              <a:gd name="connsiteX8" fmla="*/ 831481 w 5546249"/>
              <a:gd name="connsiteY8" fmla="*/ 2412006 h 2421143"/>
              <a:gd name="connsiteX9" fmla="*/ 858892 w 5546249"/>
              <a:gd name="connsiteY9" fmla="*/ 2421143 h 2421143"/>
              <a:gd name="connsiteX10" fmla="*/ 959401 w 5546249"/>
              <a:gd name="connsiteY10" fmla="*/ 2412006 h 2421143"/>
              <a:gd name="connsiteX11" fmla="*/ 1059909 w 5546249"/>
              <a:gd name="connsiteY11" fmla="*/ 2384597 h 2421143"/>
              <a:gd name="connsiteX12" fmla="*/ 1178692 w 5546249"/>
              <a:gd name="connsiteY12" fmla="*/ 2375461 h 2421143"/>
              <a:gd name="connsiteX13" fmla="*/ 1215241 w 5546249"/>
              <a:gd name="connsiteY13" fmla="*/ 2302370 h 2421143"/>
              <a:gd name="connsiteX14" fmla="*/ 1233515 w 5546249"/>
              <a:gd name="connsiteY14" fmla="*/ 2247551 h 2421143"/>
              <a:gd name="connsiteX15" fmla="*/ 1242652 w 5546249"/>
              <a:gd name="connsiteY15" fmla="*/ 2192733 h 2421143"/>
              <a:gd name="connsiteX16" fmla="*/ 1251789 w 5546249"/>
              <a:gd name="connsiteY16" fmla="*/ 1936914 h 2421143"/>
              <a:gd name="connsiteX17" fmla="*/ 1260927 w 5546249"/>
              <a:gd name="connsiteY17" fmla="*/ 1872960 h 2421143"/>
              <a:gd name="connsiteX18" fmla="*/ 1279201 w 5546249"/>
              <a:gd name="connsiteY18" fmla="*/ 1781596 h 2421143"/>
              <a:gd name="connsiteX19" fmla="*/ 1288338 w 5546249"/>
              <a:gd name="connsiteY19" fmla="*/ 1681095 h 2421143"/>
              <a:gd name="connsiteX20" fmla="*/ 1297475 w 5546249"/>
              <a:gd name="connsiteY20" fmla="*/ 1644550 h 2421143"/>
              <a:gd name="connsiteX21" fmla="*/ 1306612 w 5546249"/>
              <a:gd name="connsiteY21" fmla="*/ 1598868 h 2421143"/>
              <a:gd name="connsiteX22" fmla="*/ 1315750 w 5546249"/>
              <a:gd name="connsiteY22" fmla="*/ 1544050 h 2421143"/>
              <a:gd name="connsiteX23" fmla="*/ 1324887 w 5546249"/>
              <a:gd name="connsiteY23" fmla="*/ 1480095 h 2421143"/>
              <a:gd name="connsiteX24" fmla="*/ 1343161 w 5546249"/>
              <a:gd name="connsiteY24" fmla="*/ 1416140 h 2421143"/>
              <a:gd name="connsiteX25" fmla="*/ 1352298 w 5546249"/>
              <a:gd name="connsiteY25" fmla="*/ 1343049 h 2421143"/>
              <a:gd name="connsiteX26" fmla="*/ 1370572 w 5546249"/>
              <a:gd name="connsiteY26" fmla="*/ 1023276 h 2421143"/>
              <a:gd name="connsiteX27" fmla="*/ 1388847 w 5546249"/>
              <a:gd name="connsiteY27" fmla="*/ 968457 h 2421143"/>
              <a:gd name="connsiteX28" fmla="*/ 1407121 w 5546249"/>
              <a:gd name="connsiteY28" fmla="*/ 904503 h 2421143"/>
              <a:gd name="connsiteX29" fmla="*/ 1416258 w 5546249"/>
              <a:gd name="connsiteY29" fmla="*/ 867957 h 2421143"/>
              <a:gd name="connsiteX30" fmla="*/ 1434532 w 5546249"/>
              <a:gd name="connsiteY30" fmla="*/ 813139 h 2421143"/>
              <a:gd name="connsiteX31" fmla="*/ 1443670 w 5546249"/>
              <a:gd name="connsiteY31" fmla="*/ 749184 h 2421143"/>
              <a:gd name="connsiteX32" fmla="*/ 1461944 w 5546249"/>
              <a:gd name="connsiteY32" fmla="*/ 676093 h 2421143"/>
              <a:gd name="connsiteX33" fmla="*/ 1471081 w 5546249"/>
              <a:gd name="connsiteY33" fmla="*/ 648684 h 2421143"/>
              <a:gd name="connsiteX34" fmla="*/ 1480218 w 5546249"/>
              <a:gd name="connsiteY34" fmla="*/ 603002 h 2421143"/>
              <a:gd name="connsiteX35" fmla="*/ 1498492 w 5546249"/>
              <a:gd name="connsiteY35" fmla="*/ 548184 h 2421143"/>
              <a:gd name="connsiteX36" fmla="*/ 1507630 w 5546249"/>
              <a:gd name="connsiteY36" fmla="*/ 493365 h 2421143"/>
              <a:gd name="connsiteX37" fmla="*/ 1525904 w 5546249"/>
              <a:gd name="connsiteY37" fmla="*/ 438547 h 2421143"/>
              <a:gd name="connsiteX38" fmla="*/ 1553315 w 5546249"/>
              <a:gd name="connsiteY38" fmla="*/ 356319 h 2421143"/>
              <a:gd name="connsiteX39" fmla="*/ 1571590 w 5546249"/>
              <a:gd name="connsiteY39" fmla="*/ 301501 h 2421143"/>
              <a:gd name="connsiteX40" fmla="*/ 1608138 w 5546249"/>
              <a:gd name="connsiteY40" fmla="*/ 219274 h 2421143"/>
              <a:gd name="connsiteX41" fmla="*/ 1635550 w 5546249"/>
              <a:gd name="connsiteY41" fmla="*/ 164455 h 2421143"/>
              <a:gd name="connsiteX42" fmla="*/ 1662961 w 5546249"/>
              <a:gd name="connsiteY42" fmla="*/ 100501 h 2421143"/>
              <a:gd name="connsiteX43" fmla="*/ 1690373 w 5546249"/>
              <a:gd name="connsiteY43" fmla="*/ 54819 h 2421143"/>
              <a:gd name="connsiteX44" fmla="*/ 1699510 w 5546249"/>
              <a:gd name="connsiteY44" fmla="*/ 27410 h 2421143"/>
              <a:gd name="connsiteX45" fmla="*/ 1754333 w 5546249"/>
              <a:gd name="connsiteY45" fmla="*/ 0 h 2421143"/>
              <a:gd name="connsiteX46" fmla="*/ 1781744 w 5546249"/>
              <a:gd name="connsiteY46" fmla="*/ 18273 h 2421143"/>
              <a:gd name="connsiteX47" fmla="*/ 1873115 w 5546249"/>
              <a:gd name="connsiteY47" fmla="*/ 63955 h 2421143"/>
              <a:gd name="connsiteX48" fmla="*/ 1891390 w 5546249"/>
              <a:gd name="connsiteY48" fmla="*/ 82228 h 2421143"/>
              <a:gd name="connsiteX49" fmla="*/ 1909664 w 5546249"/>
              <a:gd name="connsiteY49" fmla="*/ 109637 h 2421143"/>
              <a:gd name="connsiteX50" fmla="*/ 1937076 w 5546249"/>
              <a:gd name="connsiteY50" fmla="*/ 118773 h 2421143"/>
              <a:gd name="connsiteX51" fmla="*/ 1964487 w 5546249"/>
              <a:gd name="connsiteY51" fmla="*/ 173592 h 2421143"/>
              <a:gd name="connsiteX52" fmla="*/ 1982761 w 5546249"/>
              <a:gd name="connsiteY52" fmla="*/ 201001 h 2421143"/>
              <a:gd name="connsiteX53" fmla="*/ 2010173 w 5546249"/>
              <a:gd name="connsiteY53" fmla="*/ 246683 h 2421143"/>
              <a:gd name="connsiteX54" fmla="*/ 2019310 w 5546249"/>
              <a:gd name="connsiteY54" fmla="*/ 274092 h 2421143"/>
              <a:gd name="connsiteX55" fmla="*/ 2055858 w 5546249"/>
              <a:gd name="connsiteY55" fmla="*/ 328910 h 2421143"/>
              <a:gd name="connsiteX56" fmla="*/ 2083270 w 5546249"/>
              <a:gd name="connsiteY56" fmla="*/ 383729 h 2421143"/>
              <a:gd name="connsiteX57" fmla="*/ 2092407 w 5546249"/>
              <a:gd name="connsiteY57" fmla="*/ 411138 h 2421143"/>
              <a:gd name="connsiteX58" fmla="*/ 2110681 w 5546249"/>
              <a:gd name="connsiteY58" fmla="*/ 502502 h 2421143"/>
              <a:gd name="connsiteX59" fmla="*/ 2128956 w 5546249"/>
              <a:gd name="connsiteY59" fmla="*/ 557320 h 2421143"/>
              <a:gd name="connsiteX60" fmla="*/ 2138093 w 5546249"/>
              <a:gd name="connsiteY60" fmla="*/ 584729 h 2421143"/>
              <a:gd name="connsiteX61" fmla="*/ 2147230 w 5546249"/>
              <a:gd name="connsiteY61" fmla="*/ 612138 h 2421143"/>
              <a:gd name="connsiteX62" fmla="*/ 2165504 w 5546249"/>
              <a:gd name="connsiteY62" fmla="*/ 639547 h 2421143"/>
              <a:gd name="connsiteX63" fmla="*/ 2183778 w 5546249"/>
              <a:gd name="connsiteY63" fmla="*/ 694366 h 2421143"/>
              <a:gd name="connsiteX64" fmla="*/ 2192916 w 5546249"/>
              <a:gd name="connsiteY64" fmla="*/ 721775 h 2421143"/>
              <a:gd name="connsiteX65" fmla="*/ 2202053 w 5546249"/>
              <a:gd name="connsiteY65" fmla="*/ 1169458 h 2421143"/>
              <a:gd name="connsiteX66" fmla="*/ 2229464 w 5546249"/>
              <a:gd name="connsiteY66" fmla="*/ 1260822 h 2421143"/>
              <a:gd name="connsiteX67" fmla="*/ 2238601 w 5546249"/>
              <a:gd name="connsiteY67" fmla="*/ 1288231 h 2421143"/>
              <a:gd name="connsiteX68" fmla="*/ 2256876 w 5546249"/>
              <a:gd name="connsiteY68" fmla="*/ 1306504 h 2421143"/>
              <a:gd name="connsiteX69" fmla="*/ 2293424 w 5546249"/>
              <a:gd name="connsiteY69" fmla="*/ 1361322 h 2421143"/>
              <a:gd name="connsiteX70" fmla="*/ 2311699 w 5546249"/>
              <a:gd name="connsiteY70" fmla="*/ 1379595 h 2421143"/>
              <a:gd name="connsiteX71" fmla="*/ 2320836 w 5546249"/>
              <a:gd name="connsiteY71" fmla="*/ 1407004 h 2421143"/>
              <a:gd name="connsiteX72" fmla="*/ 2339110 w 5546249"/>
              <a:gd name="connsiteY72" fmla="*/ 1480095 h 2421143"/>
              <a:gd name="connsiteX73" fmla="*/ 2357384 w 5546249"/>
              <a:gd name="connsiteY73" fmla="*/ 1544050 h 2421143"/>
              <a:gd name="connsiteX74" fmla="*/ 2366521 w 5546249"/>
              <a:gd name="connsiteY74" fmla="*/ 1608004 h 2421143"/>
              <a:gd name="connsiteX75" fmla="*/ 2393933 w 5546249"/>
              <a:gd name="connsiteY75" fmla="*/ 1754187 h 2421143"/>
              <a:gd name="connsiteX76" fmla="*/ 2412207 w 5546249"/>
              <a:gd name="connsiteY76" fmla="*/ 1836414 h 2421143"/>
              <a:gd name="connsiteX77" fmla="*/ 2430481 w 5546249"/>
              <a:gd name="connsiteY77" fmla="*/ 1900369 h 2421143"/>
              <a:gd name="connsiteX78" fmla="*/ 2448756 w 5546249"/>
              <a:gd name="connsiteY78" fmla="*/ 1927778 h 2421143"/>
              <a:gd name="connsiteX79" fmla="*/ 2476167 w 5546249"/>
              <a:gd name="connsiteY79" fmla="*/ 1991733 h 2421143"/>
              <a:gd name="connsiteX80" fmla="*/ 2503579 w 5546249"/>
              <a:gd name="connsiteY80" fmla="*/ 2037415 h 2421143"/>
              <a:gd name="connsiteX81" fmla="*/ 2512716 w 5546249"/>
              <a:gd name="connsiteY81" fmla="*/ 2064824 h 2421143"/>
              <a:gd name="connsiteX82" fmla="*/ 2549264 w 5546249"/>
              <a:gd name="connsiteY82" fmla="*/ 2119642 h 2421143"/>
              <a:gd name="connsiteX83" fmla="*/ 2594950 w 5546249"/>
              <a:gd name="connsiteY83" fmla="*/ 2201869 h 2421143"/>
              <a:gd name="connsiteX84" fmla="*/ 2631499 w 5546249"/>
              <a:gd name="connsiteY84" fmla="*/ 2220142 h 2421143"/>
              <a:gd name="connsiteX85" fmla="*/ 2686322 w 5546249"/>
              <a:gd name="connsiteY85" fmla="*/ 2274961 h 2421143"/>
              <a:gd name="connsiteX86" fmla="*/ 2741144 w 5546249"/>
              <a:gd name="connsiteY86" fmla="*/ 2311506 h 2421143"/>
              <a:gd name="connsiteX87" fmla="*/ 2759419 w 5546249"/>
              <a:gd name="connsiteY87" fmla="*/ 2329779 h 2421143"/>
              <a:gd name="connsiteX88" fmla="*/ 2869065 w 5546249"/>
              <a:gd name="connsiteY88" fmla="*/ 2348052 h 2421143"/>
              <a:gd name="connsiteX89" fmla="*/ 3033533 w 5546249"/>
              <a:gd name="connsiteY89" fmla="*/ 2338915 h 2421143"/>
              <a:gd name="connsiteX90" fmla="*/ 3088356 w 5546249"/>
              <a:gd name="connsiteY90" fmla="*/ 2320642 h 2421143"/>
              <a:gd name="connsiteX91" fmla="*/ 3261962 w 5546249"/>
              <a:gd name="connsiteY91" fmla="*/ 2311506 h 2421143"/>
              <a:gd name="connsiteX92" fmla="*/ 3362470 w 5546249"/>
              <a:gd name="connsiteY92" fmla="*/ 2274961 h 2421143"/>
              <a:gd name="connsiteX93" fmla="*/ 3399019 w 5546249"/>
              <a:gd name="connsiteY93" fmla="*/ 2265824 h 2421143"/>
              <a:gd name="connsiteX94" fmla="*/ 3590899 w 5546249"/>
              <a:gd name="connsiteY94" fmla="*/ 2247551 h 2421143"/>
              <a:gd name="connsiteX95" fmla="*/ 3801054 w 5546249"/>
              <a:gd name="connsiteY95" fmla="*/ 2256688 h 2421143"/>
              <a:gd name="connsiteX96" fmla="*/ 3828465 w 5546249"/>
              <a:gd name="connsiteY96" fmla="*/ 2274961 h 2421143"/>
              <a:gd name="connsiteX97" fmla="*/ 3910699 w 5546249"/>
              <a:gd name="connsiteY97" fmla="*/ 2284097 h 2421143"/>
              <a:gd name="connsiteX98" fmla="*/ 3965522 w 5546249"/>
              <a:gd name="connsiteY98" fmla="*/ 2302370 h 2421143"/>
              <a:gd name="connsiteX99" fmla="*/ 3992934 w 5546249"/>
              <a:gd name="connsiteY99" fmla="*/ 2311506 h 2421143"/>
              <a:gd name="connsiteX100" fmla="*/ 4020345 w 5546249"/>
              <a:gd name="connsiteY100" fmla="*/ 2293233 h 2421143"/>
              <a:gd name="connsiteX101" fmla="*/ 4047756 w 5546249"/>
              <a:gd name="connsiteY101" fmla="*/ 2284097 h 2421143"/>
              <a:gd name="connsiteX102" fmla="*/ 4066031 w 5546249"/>
              <a:gd name="connsiteY102" fmla="*/ 2265824 h 2421143"/>
              <a:gd name="connsiteX103" fmla="*/ 4111717 w 5546249"/>
              <a:gd name="connsiteY103" fmla="*/ 2211006 h 2421143"/>
              <a:gd name="connsiteX104" fmla="*/ 4212225 w 5546249"/>
              <a:gd name="connsiteY104" fmla="*/ 2128778 h 2421143"/>
              <a:gd name="connsiteX105" fmla="*/ 4276185 w 5546249"/>
              <a:gd name="connsiteY105" fmla="*/ 2055687 h 2421143"/>
              <a:gd name="connsiteX106" fmla="*/ 4376694 w 5546249"/>
              <a:gd name="connsiteY106" fmla="*/ 2046551 h 2421143"/>
              <a:gd name="connsiteX107" fmla="*/ 4440654 w 5546249"/>
              <a:gd name="connsiteY107" fmla="*/ 2055687 h 2421143"/>
              <a:gd name="connsiteX108" fmla="*/ 4495477 w 5546249"/>
              <a:gd name="connsiteY108" fmla="*/ 2073960 h 2421143"/>
              <a:gd name="connsiteX109" fmla="*/ 4532025 w 5546249"/>
              <a:gd name="connsiteY109" fmla="*/ 2083096 h 2421143"/>
              <a:gd name="connsiteX110" fmla="*/ 4568574 w 5546249"/>
              <a:gd name="connsiteY110" fmla="*/ 2101369 h 2421143"/>
              <a:gd name="connsiteX111" fmla="*/ 4595985 w 5546249"/>
              <a:gd name="connsiteY111" fmla="*/ 2119642 h 2421143"/>
              <a:gd name="connsiteX112" fmla="*/ 4650808 w 5546249"/>
              <a:gd name="connsiteY112" fmla="*/ 2137915 h 2421143"/>
              <a:gd name="connsiteX113" fmla="*/ 4733043 w 5546249"/>
              <a:gd name="connsiteY113" fmla="*/ 2165324 h 2421143"/>
              <a:gd name="connsiteX114" fmla="*/ 4787865 w 5546249"/>
              <a:gd name="connsiteY114" fmla="*/ 2183597 h 2421143"/>
              <a:gd name="connsiteX115" fmla="*/ 4815277 w 5546249"/>
              <a:gd name="connsiteY115" fmla="*/ 2201869 h 2421143"/>
              <a:gd name="connsiteX116" fmla="*/ 4833551 w 5546249"/>
              <a:gd name="connsiteY116" fmla="*/ 2229279 h 2421143"/>
              <a:gd name="connsiteX117" fmla="*/ 4860963 w 5546249"/>
              <a:gd name="connsiteY117" fmla="*/ 2238415 h 2421143"/>
              <a:gd name="connsiteX118" fmla="*/ 4906648 w 5546249"/>
              <a:gd name="connsiteY118" fmla="*/ 2265824 h 2421143"/>
              <a:gd name="connsiteX119" fmla="*/ 4934060 w 5546249"/>
              <a:gd name="connsiteY119" fmla="*/ 2284097 h 2421143"/>
              <a:gd name="connsiteX120" fmla="*/ 4988883 w 5546249"/>
              <a:gd name="connsiteY120" fmla="*/ 2302370 h 2421143"/>
              <a:gd name="connsiteX121" fmla="*/ 5043706 w 5546249"/>
              <a:gd name="connsiteY121" fmla="*/ 2320642 h 2421143"/>
              <a:gd name="connsiteX122" fmla="*/ 5080254 w 5546249"/>
              <a:gd name="connsiteY122" fmla="*/ 2329779 h 2421143"/>
              <a:gd name="connsiteX123" fmla="*/ 5135077 w 5546249"/>
              <a:gd name="connsiteY123" fmla="*/ 2348052 h 2421143"/>
              <a:gd name="connsiteX124" fmla="*/ 5162488 w 5546249"/>
              <a:gd name="connsiteY124" fmla="*/ 2357188 h 2421143"/>
              <a:gd name="connsiteX125" fmla="*/ 5189900 w 5546249"/>
              <a:gd name="connsiteY125" fmla="*/ 2366324 h 2421143"/>
              <a:gd name="connsiteX126" fmla="*/ 5308683 w 5546249"/>
              <a:gd name="connsiteY126" fmla="*/ 2357188 h 2421143"/>
              <a:gd name="connsiteX127" fmla="*/ 5473151 w 5546249"/>
              <a:gd name="connsiteY127" fmla="*/ 2338915 h 2421143"/>
              <a:gd name="connsiteX128" fmla="*/ 5491426 w 5546249"/>
              <a:gd name="connsiteY128" fmla="*/ 2320642 h 2421143"/>
              <a:gd name="connsiteX129" fmla="*/ 5527974 w 5546249"/>
              <a:gd name="connsiteY129" fmla="*/ 2311506 h 2421143"/>
              <a:gd name="connsiteX130" fmla="*/ 5546249 w 5546249"/>
              <a:gd name="connsiteY130" fmla="*/ 2302370 h 2421143"/>
              <a:gd name="connsiteX131" fmla="*/ 5546249 w 5546249"/>
              <a:gd name="connsiteY131" fmla="*/ 2302370 h 2421143"/>
              <a:gd name="connsiteX132" fmla="*/ 5546249 w 5546249"/>
              <a:gd name="connsiteY132" fmla="*/ 2302370 h 242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546249" h="2421143">
                <a:moveTo>
                  <a:pt x="0" y="2421143"/>
                </a:moveTo>
                <a:lnTo>
                  <a:pt x="0" y="2421143"/>
                </a:lnTo>
                <a:cubicBezTo>
                  <a:pt x="88326" y="2418097"/>
                  <a:pt x="176772" y="2417519"/>
                  <a:pt x="264978" y="2412006"/>
                </a:cubicBezTo>
                <a:cubicBezTo>
                  <a:pt x="274590" y="2411405"/>
                  <a:pt x="283775" y="2407177"/>
                  <a:pt x="292389" y="2402870"/>
                </a:cubicBezTo>
                <a:cubicBezTo>
                  <a:pt x="302211" y="2397959"/>
                  <a:pt x="310663" y="2390688"/>
                  <a:pt x="319800" y="2384597"/>
                </a:cubicBezTo>
                <a:cubicBezTo>
                  <a:pt x="389852" y="2387643"/>
                  <a:pt x="460044" y="2388357"/>
                  <a:pt x="529955" y="2393734"/>
                </a:cubicBezTo>
                <a:cubicBezTo>
                  <a:pt x="539558" y="2394473"/>
                  <a:pt x="547922" y="2400981"/>
                  <a:pt x="557366" y="2402870"/>
                </a:cubicBezTo>
                <a:cubicBezTo>
                  <a:pt x="578484" y="2407093"/>
                  <a:pt x="600006" y="2408961"/>
                  <a:pt x="621326" y="2412006"/>
                </a:cubicBezTo>
                <a:cubicBezTo>
                  <a:pt x="731001" y="2403571"/>
                  <a:pt x="731139" y="2396570"/>
                  <a:pt x="831481" y="2412006"/>
                </a:cubicBezTo>
                <a:cubicBezTo>
                  <a:pt x="841000" y="2413470"/>
                  <a:pt x="849755" y="2418097"/>
                  <a:pt x="858892" y="2421143"/>
                </a:cubicBezTo>
                <a:cubicBezTo>
                  <a:pt x="892395" y="2418097"/>
                  <a:pt x="926272" y="2417852"/>
                  <a:pt x="959401" y="2412006"/>
                </a:cubicBezTo>
                <a:cubicBezTo>
                  <a:pt x="1086935" y="2389502"/>
                  <a:pt x="948593" y="2396965"/>
                  <a:pt x="1059909" y="2384597"/>
                </a:cubicBezTo>
                <a:cubicBezTo>
                  <a:pt x="1099377" y="2380212"/>
                  <a:pt x="1139098" y="2378506"/>
                  <a:pt x="1178692" y="2375461"/>
                </a:cubicBezTo>
                <a:cubicBezTo>
                  <a:pt x="1210587" y="2343569"/>
                  <a:pt x="1194243" y="2365360"/>
                  <a:pt x="1215241" y="2302370"/>
                </a:cubicBezTo>
                <a:lnTo>
                  <a:pt x="1233515" y="2247551"/>
                </a:lnTo>
                <a:lnTo>
                  <a:pt x="1242652" y="2192733"/>
                </a:lnTo>
                <a:cubicBezTo>
                  <a:pt x="1245698" y="2107460"/>
                  <a:pt x="1246920" y="2022102"/>
                  <a:pt x="1251789" y="1936914"/>
                </a:cubicBezTo>
                <a:cubicBezTo>
                  <a:pt x="1253018" y="1915415"/>
                  <a:pt x="1257652" y="1894244"/>
                  <a:pt x="1260927" y="1872960"/>
                </a:cubicBezTo>
                <a:cubicBezTo>
                  <a:pt x="1269890" y="1814709"/>
                  <a:pt x="1267088" y="1830044"/>
                  <a:pt x="1279201" y="1781596"/>
                </a:cubicBezTo>
                <a:cubicBezTo>
                  <a:pt x="1282247" y="1748096"/>
                  <a:pt x="1283892" y="1714438"/>
                  <a:pt x="1288338" y="1681095"/>
                </a:cubicBezTo>
                <a:cubicBezTo>
                  <a:pt x="1289998" y="1668649"/>
                  <a:pt x="1294751" y="1656808"/>
                  <a:pt x="1297475" y="1644550"/>
                </a:cubicBezTo>
                <a:cubicBezTo>
                  <a:pt x="1300844" y="1629391"/>
                  <a:pt x="1303834" y="1614146"/>
                  <a:pt x="1306612" y="1598868"/>
                </a:cubicBezTo>
                <a:cubicBezTo>
                  <a:pt x="1309926" y="1580642"/>
                  <a:pt x="1312933" y="1562359"/>
                  <a:pt x="1315750" y="1544050"/>
                </a:cubicBezTo>
                <a:cubicBezTo>
                  <a:pt x="1319025" y="1522766"/>
                  <a:pt x="1321035" y="1501282"/>
                  <a:pt x="1324887" y="1480095"/>
                </a:cubicBezTo>
                <a:cubicBezTo>
                  <a:pt x="1329476" y="1454855"/>
                  <a:pt x="1335332" y="1439625"/>
                  <a:pt x="1343161" y="1416140"/>
                </a:cubicBezTo>
                <a:cubicBezTo>
                  <a:pt x="1346207" y="1391776"/>
                  <a:pt x="1350973" y="1367566"/>
                  <a:pt x="1352298" y="1343049"/>
                </a:cubicBezTo>
                <a:cubicBezTo>
                  <a:pt x="1353579" y="1319343"/>
                  <a:pt x="1348686" y="1110809"/>
                  <a:pt x="1370572" y="1023276"/>
                </a:cubicBezTo>
                <a:cubicBezTo>
                  <a:pt x="1375244" y="1004590"/>
                  <a:pt x="1384175" y="987143"/>
                  <a:pt x="1388847" y="968457"/>
                </a:cubicBezTo>
                <a:cubicBezTo>
                  <a:pt x="1417414" y="854197"/>
                  <a:pt x="1380902" y="996263"/>
                  <a:pt x="1407121" y="904503"/>
                </a:cubicBezTo>
                <a:cubicBezTo>
                  <a:pt x="1410571" y="892429"/>
                  <a:pt x="1412650" y="879984"/>
                  <a:pt x="1416258" y="867957"/>
                </a:cubicBezTo>
                <a:cubicBezTo>
                  <a:pt x="1421793" y="849508"/>
                  <a:pt x="1434532" y="813139"/>
                  <a:pt x="1434532" y="813139"/>
                </a:cubicBezTo>
                <a:cubicBezTo>
                  <a:pt x="1437578" y="791821"/>
                  <a:pt x="1439446" y="770301"/>
                  <a:pt x="1443670" y="749184"/>
                </a:cubicBezTo>
                <a:cubicBezTo>
                  <a:pt x="1448596" y="724558"/>
                  <a:pt x="1454002" y="699918"/>
                  <a:pt x="1461944" y="676093"/>
                </a:cubicBezTo>
                <a:cubicBezTo>
                  <a:pt x="1464990" y="666957"/>
                  <a:pt x="1468745" y="658027"/>
                  <a:pt x="1471081" y="648684"/>
                </a:cubicBezTo>
                <a:cubicBezTo>
                  <a:pt x="1474848" y="633619"/>
                  <a:pt x="1476132" y="617984"/>
                  <a:pt x="1480218" y="603002"/>
                </a:cubicBezTo>
                <a:cubicBezTo>
                  <a:pt x="1485286" y="584420"/>
                  <a:pt x="1495325" y="567183"/>
                  <a:pt x="1498492" y="548184"/>
                </a:cubicBezTo>
                <a:cubicBezTo>
                  <a:pt x="1501538" y="529911"/>
                  <a:pt x="1503137" y="511337"/>
                  <a:pt x="1507630" y="493365"/>
                </a:cubicBezTo>
                <a:cubicBezTo>
                  <a:pt x="1512302" y="474679"/>
                  <a:pt x="1519813" y="456820"/>
                  <a:pt x="1525904" y="438547"/>
                </a:cubicBezTo>
                <a:lnTo>
                  <a:pt x="1553315" y="356319"/>
                </a:lnTo>
                <a:lnTo>
                  <a:pt x="1571590" y="301501"/>
                </a:lnTo>
                <a:cubicBezTo>
                  <a:pt x="1587511" y="269662"/>
                  <a:pt x="1596472" y="254271"/>
                  <a:pt x="1608138" y="219274"/>
                </a:cubicBezTo>
                <a:cubicBezTo>
                  <a:pt x="1624978" y="168758"/>
                  <a:pt x="1604545" y="195457"/>
                  <a:pt x="1635550" y="164455"/>
                </a:cubicBezTo>
                <a:cubicBezTo>
                  <a:pt x="1654567" y="88395"/>
                  <a:pt x="1631411" y="163598"/>
                  <a:pt x="1662961" y="100501"/>
                </a:cubicBezTo>
                <a:cubicBezTo>
                  <a:pt x="1686683" y="53060"/>
                  <a:pt x="1654679" y="90507"/>
                  <a:pt x="1690373" y="54819"/>
                </a:cubicBezTo>
                <a:cubicBezTo>
                  <a:pt x="1693419" y="45683"/>
                  <a:pt x="1693494" y="34930"/>
                  <a:pt x="1699510" y="27410"/>
                </a:cubicBezTo>
                <a:cubicBezTo>
                  <a:pt x="1712392" y="11309"/>
                  <a:pt x="1736276" y="6019"/>
                  <a:pt x="1754333" y="0"/>
                </a:cubicBezTo>
                <a:cubicBezTo>
                  <a:pt x="1763470" y="6091"/>
                  <a:pt x="1771651" y="13948"/>
                  <a:pt x="1781744" y="18273"/>
                </a:cubicBezTo>
                <a:cubicBezTo>
                  <a:pt x="1835909" y="41486"/>
                  <a:pt x="1814297" y="5144"/>
                  <a:pt x="1873115" y="63955"/>
                </a:cubicBezTo>
                <a:cubicBezTo>
                  <a:pt x="1879207" y="70046"/>
                  <a:pt x="1886008" y="75501"/>
                  <a:pt x="1891390" y="82228"/>
                </a:cubicBezTo>
                <a:cubicBezTo>
                  <a:pt x="1898250" y="90802"/>
                  <a:pt x="1901089" y="102778"/>
                  <a:pt x="1909664" y="109637"/>
                </a:cubicBezTo>
                <a:cubicBezTo>
                  <a:pt x="1917185" y="115653"/>
                  <a:pt x="1927939" y="115728"/>
                  <a:pt x="1937076" y="118773"/>
                </a:cubicBezTo>
                <a:cubicBezTo>
                  <a:pt x="1989451" y="197333"/>
                  <a:pt x="1926655" y="97934"/>
                  <a:pt x="1964487" y="173592"/>
                </a:cubicBezTo>
                <a:cubicBezTo>
                  <a:pt x="1969398" y="183413"/>
                  <a:pt x="1977850" y="191180"/>
                  <a:pt x="1982761" y="201001"/>
                </a:cubicBezTo>
                <a:cubicBezTo>
                  <a:pt x="2006483" y="248442"/>
                  <a:pt x="1974478" y="210992"/>
                  <a:pt x="2010173" y="246683"/>
                </a:cubicBezTo>
                <a:cubicBezTo>
                  <a:pt x="2013219" y="255819"/>
                  <a:pt x="2014633" y="265673"/>
                  <a:pt x="2019310" y="274092"/>
                </a:cubicBezTo>
                <a:cubicBezTo>
                  <a:pt x="2029976" y="293289"/>
                  <a:pt x="2048912" y="308076"/>
                  <a:pt x="2055858" y="328910"/>
                </a:cubicBezTo>
                <a:cubicBezTo>
                  <a:pt x="2078829" y="397809"/>
                  <a:pt x="2047842" y="312876"/>
                  <a:pt x="2083270" y="383729"/>
                </a:cubicBezTo>
                <a:cubicBezTo>
                  <a:pt x="2087577" y="392343"/>
                  <a:pt x="2089761" y="401878"/>
                  <a:pt x="2092407" y="411138"/>
                </a:cubicBezTo>
                <a:cubicBezTo>
                  <a:pt x="2122784" y="517449"/>
                  <a:pt x="2074773" y="358884"/>
                  <a:pt x="2110681" y="502502"/>
                </a:cubicBezTo>
                <a:cubicBezTo>
                  <a:pt x="2115353" y="521188"/>
                  <a:pt x="2122864" y="539047"/>
                  <a:pt x="2128956" y="557320"/>
                </a:cubicBezTo>
                <a:lnTo>
                  <a:pt x="2138093" y="584729"/>
                </a:lnTo>
                <a:cubicBezTo>
                  <a:pt x="2141139" y="593865"/>
                  <a:pt x="2141888" y="604125"/>
                  <a:pt x="2147230" y="612138"/>
                </a:cubicBezTo>
                <a:lnTo>
                  <a:pt x="2165504" y="639547"/>
                </a:lnTo>
                <a:lnTo>
                  <a:pt x="2183778" y="694366"/>
                </a:lnTo>
                <a:lnTo>
                  <a:pt x="2192916" y="721775"/>
                </a:lnTo>
                <a:cubicBezTo>
                  <a:pt x="2195962" y="871003"/>
                  <a:pt x="2196424" y="1020305"/>
                  <a:pt x="2202053" y="1169458"/>
                </a:cubicBezTo>
                <a:cubicBezTo>
                  <a:pt x="2202641" y="1185027"/>
                  <a:pt x="2227500" y="1254931"/>
                  <a:pt x="2229464" y="1260822"/>
                </a:cubicBezTo>
                <a:cubicBezTo>
                  <a:pt x="2232510" y="1269958"/>
                  <a:pt x="2231791" y="1281422"/>
                  <a:pt x="2238601" y="1288231"/>
                </a:cubicBezTo>
                <a:cubicBezTo>
                  <a:pt x="2244693" y="1294322"/>
                  <a:pt x="2251707" y="1299613"/>
                  <a:pt x="2256876" y="1306504"/>
                </a:cubicBezTo>
                <a:cubicBezTo>
                  <a:pt x="2270054" y="1324073"/>
                  <a:pt x="2277894" y="1345794"/>
                  <a:pt x="2293424" y="1361322"/>
                </a:cubicBezTo>
                <a:lnTo>
                  <a:pt x="2311699" y="1379595"/>
                </a:lnTo>
                <a:cubicBezTo>
                  <a:pt x="2314745" y="1388731"/>
                  <a:pt x="2318302" y="1397713"/>
                  <a:pt x="2320836" y="1407004"/>
                </a:cubicBezTo>
                <a:cubicBezTo>
                  <a:pt x="2327444" y="1431233"/>
                  <a:pt x="2331168" y="1456270"/>
                  <a:pt x="2339110" y="1480095"/>
                </a:cubicBezTo>
                <a:cubicBezTo>
                  <a:pt x="2346939" y="1503580"/>
                  <a:pt x="2352795" y="1518810"/>
                  <a:pt x="2357384" y="1544050"/>
                </a:cubicBezTo>
                <a:cubicBezTo>
                  <a:pt x="2361236" y="1565237"/>
                  <a:pt x="2363246" y="1586720"/>
                  <a:pt x="2366521" y="1608004"/>
                </a:cubicBezTo>
                <a:cubicBezTo>
                  <a:pt x="2372687" y="1648080"/>
                  <a:pt x="2385569" y="1720735"/>
                  <a:pt x="2393933" y="1754187"/>
                </a:cubicBezTo>
                <a:cubicBezTo>
                  <a:pt x="2416214" y="1843304"/>
                  <a:pt x="2389010" y="1732034"/>
                  <a:pt x="2412207" y="1836414"/>
                </a:cubicBezTo>
                <a:cubicBezTo>
                  <a:pt x="2414549" y="1846952"/>
                  <a:pt x="2424376" y="1888160"/>
                  <a:pt x="2430481" y="1900369"/>
                </a:cubicBezTo>
                <a:cubicBezTo>
                  <a:pt x="2435392" y="1910190"/>
                  <a:pt x="2442664" y="1918642"/>
                  <a:pt x="2448756" y="1927778"/>
                </a:cubicBezTo>
                <a:cubicBezTo>
                  <a:pt x="2470184" y="1992057"/>
                  <a:pt x="2442295" y="1912704"/>
                  <a:pt x="2476167" y="1991733"/>
                </a:cubicBezTo>
                <a:cubicBezTo>
                  <a:pt x="2493958" y="2033244"/>
                  <a:pt x="2473189" y="2007029"/>
                  <a:pt x="2503579" y="2037415"/>
                </a:cubicBezTo>
                <a:cubicBezTo>
                  <a:pt x="2506625" y="2046551"/>
                  <a:pt x="2508039" y="2056405"/>
                  <a:pt x="2512716" y="2064824"/>
                </a:cubicBezTo>
                <a:cubicBezTo>
                  <a:pt x="2523382" y="2084021"/>
                  <a:pt x="2542318" y="2098808"/>
                  <a:pt x="2549264" y="2119642"/>
                </a:cubicBezTo>
                <a:cubicBezTo>
                  <a:pt x="2557999" y="2145842"/>
                  <a:pt x="2569818" y="2189304"/>
                  <a:pt x="2594950" y="2201869"/>
                </a:cubicBezTo>
                <a:lnTo>
                  <a:pt x="2631499" y="2220142"/>
                </a:lnTo>
                <a:cubicBezTo>
                  <a:pt x="2649773" y="2238415"/>
                  <a:pt x="2664819" y="2260627"/>
                  <a:pt x="2686322" y="2274961"/>
                </a:cubicBezTo>
                <a:cubicBezTo>
                  <a:pt x="2704596" y="2287143"/>
                  <a:pt x="2725614" y="2295977"/>
                  <a:pt x="2741144" y="2311506"/>
                </a:cubicBezTo>
                <a:cubicBezTo>
                  <a:pt x="2747236" y="2317597"/>
                  <a:pt x="2751501" y="2326386"/>
                  <a:pt x="2759419" y="2329779"/>
                </a:cubicBezTo>
                <a:cubicBezTo>
                  <a:pt x="2772777" y="2335503"/>
                  <a:pt x="2863848" y="2347307"/>
                  <a:pt x="2869065" y="2348052"/>
                </a:cubicBezTo>
                <a:cubicBezTo>
                  <a:pt x="2923888" y="2345006"/>
                  <a:pt x="2979050" y="2345725"/>
                  <a:pt x="3033533" y="2338915"/>
                </a:cubicBezTo>
                <a:cubicBezTo>
                  <a:pt x="3052647" y="2336526"/>
                  <a:pt x="3069120" y="2321654"/>
                  <a:pt x="3088356" y="2320642"/>
                </a:cubicBezTo>
                <a:lnTo>
                  <a:pt x="3261962" y="2311506"/>
                </a:lnTo>
                <a:cubicBezTo>
                  <a:pt x="3292245" y="2299394"/>
                  <a:pt x="3331181" y="2282783"/>
                  <a:pt x="3362470" y="2274961"/>
                </a:cubicBezTo>
                <a:cubicBezTo>
                  <a:pt x="3374653" y="2271915"/>
                  <a:pt x="3386664" y="2268070"/>
                  <a:pt x="3399019" y="2265824"/>
                </a:cubicBezTo>
                <a:cubicBezTo>
                  <a:pt x="3467779" y="2253323"/>
                  <a:pt x="3515970" y="2252903"/>
                  <a:pt x="3590899" y="2247551"/>
                </a:cubicBezTo>
                <a:cubicBezTo>
                  <a:pt x="3660951" y="2250597"/>
                  <a:pt x="3731398" y="2248651"/>
                  <a:pt x="3801054" y="2256688"/>
                </a:cubicBezTo>
                <a:cubicBezTo>
                  <a:pt x="3811963" y="2257947"/>
                  <a:pt x="3817812" y="2272298"/>
                  <a:pt x="3828465" y="2274961"/>
                </a:cubicBezTo>
                <a:cubicBezTo>
                  <a:pt x="3855222" y="2281650"/>
                  <a:pt x="3883288" y="2281052"/>
                  <a:pt x="3910699" y="2284097"/>
                </a:cubicBezTo>
                <a:lnTo>
                  <a:pt x="3965522" y="2302370"/>
                </a:lnTo>
                <a:lnTo>
                  <a:pt x="3992934" y="2311506"/>
                </a:lnTo>
                <a:cubicBezTo>
                  <a:pt x="4002071" y="2305415"/>
                  <a:pt x="4010523" y="2298144"/>
                  <a:pt x="4020345" y="2293233"/>
                </a:cubicBezTo>
                <a:cubicBezTo>
                  <a:pt x="4028959" y="2288926"/>
                  <a:pt x="4039497" y="2289052"/>
                  <a:pt x="4047756" y="2284097"/>
                </a:cubicBezTo>
                <a:cubicBezTo>
                  <a:pt x="4055143" y="2279665"/>
                  <a:pt x="4060516" y="2272442"/>
                  <a:pt x="4066031" y="2265824"/>
                </a:cubicBezTo>
                <a:cubicBezTo>
                  <a:pt x="4079747" y="2249366"/>
                  <a:pt x="4093345" y="2224784"/>
                  <a:pt x="4111717" y="2211006"/>
                </a:cubicBezTo>
                <a:cubicBezTo>
                  <a:pt x="4150919" y="2181607"/>
                  <a:pt x="4183896" y="2171268"/>
                  <a:pt x="4212225" y="2128778"/>
                </a:cubicBezTo>
                <a:cubicBezTo>
                  <a:pt x="4224862" y="2109823"/>
                  <a:pt x="4257218" y="2057411"/>
                  <a:pt x="4276185" y="2055687"/>
                </a:cubicBezTo>
                <a:lnTo>
                  <a:pt x="4376694" y="2046551"/>
                </a:lnTo>
                <a:cubicBezTo>
                  <a:pt x="4398014" y="2049596"/>
                  <a:pt x="4419669" y="2050845"/>
                  <a:pt x="4440654" y="2055687"/>
                </a:cubicBezTo>
                <a:cubicBezTo>
                  <a:pt x="4459423" y="2060018"/>
                  <a:pt x="4476789" y="2069289"/>
                  <a:pt x="4495477" y="2073960"/>
                </a:cubicBezTo>
                <a:lnTo>
                  <a:pt x="4532025" y="2083096"/>
                </a:lnTo>
                <a:cubicBezTo>
                  <a:pt x="4544208" y="2089187"/>
                  <a:pt x="4556748" y="2094612"/>
                  <a:pt x="4568574" y="2101369"/>
                </a:cubicBezTo>
                <a:cubicBezTo>
                  <a:pt x="4578108" y="2106817"/>
                  <a:pt x="4585950" y="2115182"/>
                  <a:pt x="4595985" y="2119642"/>
                </a:cubicBezTo>
                <a:cubicBezTo>
                  <a:pt x="4613588" y="2127465"/>
                  <a:pt x="4632534" y="2131824"/>
                  <a:pt x="4650808" y="2137915"/>
                </a:cubicBezTo>
                <a:lnTo>
                  <a:pt x="4733043" y="2165324"/>
                </a:lnTo>
                <a:cubicBezTo>
                  <a:pt x="4733048" y="2165326"/>
                  <a:pt x="4787861" y="2183594"/>
                  <a:pt x="4787865" y="2183597"/>
                </a:cubicBezTo>
                <a:lnTo>
                  <a:pt x="4815277" y="2201869"/>
                </a:lnTo>
                <a:cubicBezTo>
                  <a:pt x="4821368" y="2211006"/>
                  <a:pt x="4824976" y="2222420"/>
                  <a:pt x="4833551" y="2229279"/>
                </a:cubicBezTo>
                <a:cubicBezTo>
                  <a:pt x="4841072" y="2235295"/>
                  <a:pt x="4852348" y="2234108"/>
                  <a:pt x="4860963" y="2238415"/>
                </a:cubicBezTo>
                <a:cubicBezTo>
                  <a:pt x="4876847" y="2246356"/>
                  <a:pt x="4891588" y="2256412"/>
                  <a:pt x="4906648" y="2265824"/>
                </a:cubicBezTo>
                <a:cubicBezTo>
                  <a:pt x="4915960" y="2271644"/>
                  <a:pt x="4924025" y="2279637"/>
                  <a:pt x="4934060" y="2284097"/>
                </a:cubicBezTo>
                <a:cubicBezTo>
                  <a:pt x="4951663" y="2291920"/>
                  <a:pt x="4970609" y="2296279"/>
                  <a:pt x="4988883" y="2302370"/>
                </a:cubicBezTo>
                <a:lnTo>
                  <a:pt x="5043706" y="2320642"/>
                </a:lnTo>
                <a:cubicBezTo>
                  <a:pt x="5055889" y="2323688"/>
                  <a:pt x="5068226" y="2326171"/>
                  <a:pt x="5080254" y="2329779"/>
                </a:cubicBezTo>
                <a:cubicBezTo>
                  <a:pt x="5098704" y="2335314"/>
                  <a:pt x="5116803" y="2341961"/>
                  <a:pt x="5135077" y="2348052"/>
                </a:cubicBezTo>
                <a:lnTo>
                  <a:pt x="5162488" y="2357188"/>
                </a:lnTo>
                <a:lnTo>
                  <a:pt x="5189900" y="2366324"/>
                </a:lnTo>
                <a:lnTo>
                  <a:pt x="5308683" y="2357188"/>
                </a:lnTo>
                <a:cubicBezTo>
                  <a:pt x="5458016" y="2346523"/>
                  <a:pt x="5401742" y="2362718"/>
                  <a:pt x="5473151" y="2338915"/>
                </a:cubicBezTo>
                <a:cubicBezTo>
                  <a:pt x="5479243" y="2332824"/>
                  <a:pt x="5483721" y="2324494"/>
                  <a:pt x="5491426" y="2320642"/>
                </a:cubicBezTo>
                <a:cubicBezTo>
                  <a:pt x="5502658" y="2315027"/>
                  <a:pt x="5516061" y="2315477"/>
                  <a:pt x="5527974" y="2311506"/>
                </a:cubicBezTo>
                <a:cubicBezTo>
                  <a:pt x="5534435" y="2309353"/>
                  <a:pt x="5540157" y="2305415"/>
                  <a:pt x="5546249" y="2302370"/>
                </a:cubicBezTo>
                <a:lnTo>
                  <a:pt x="5546249" y="2302370"/>
                </a:lnTo>
                <a:lnTo>
                  <a:pt x="5546249" y="2302370"/>
                </a:lnTo>
              </a:path>
            </a:pathLst>
          </a:custGeom>
          <a:ln>
            <a:solidFill>
              <a:srgbClr val="F7000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616026" y="2419040"/>
            <a:ext cx="5187692" cy="2005195"/>
          </a:xfrm>
          <a:custGeom>
            <a:avLst/>
            <a:gdLst>
              <a:gd name="connsiteX0" fmla="*/ 0 w 5527974"/>
              <a:gd name="connsiteY0" fmla="*/ 1964324 h 2005195"/>
              <a:gd name="connsiteX1" fmla="*/ 0 w 5527974"/>
              <a:gd name="connsiteY1" fmla="*/ 1964324 h 2005195"/>
              <a:gd name="connsiteX2" fmla="*/ 82235 w 5527974"/>
              <a:gd name="connsiteY2" fmla="*/ 1973460 h 2005195"/>
              <a:gd name="connsiteX3" fmla="*/ 292389 w 5527974"/>
              <a:gd name="connsiteY3" fmla="*/ 1991733 h 2005195"/>
              <a:gd name="connsiteX4" fmla="*/ 356349 w 5527974"/>
              <a:gd name="connsiteY4" fmla="*/ 1982596 h 2005195"/>
              <a:gd name="connsiteX5" fmla="*/ 392898 w 5527974"/>
              <a:gd name="connsiteY5" fmla="*/ 1973460 h 2005195"/>
              <a:gd name="connsiteX6" fmla="*/ 831481 w 5527974"/>
              <a:gd name="connsiteY6" fmla="*/ 1982596 h 2005195"/>
              <a:gd name="connsiteX7" fmla="*/ 1069047 w 5527974"/>
              <a:gd name="connsiteY7" fmla="*/ 1991733 h 2005195"/>
              <a:gd name="connsiteX8" fmla="*/ 1123870 w 5527974"/>
              <a:gd name="connsiteY8" fmla="*/ 1973460 h 2005195"/>
              <a:gd name="connsiteX9" fmla="*/ 1151281 w 5527974"/>
              <a:gd name="connsiteY9" fmla="*/ 1964324 h 2005195"/>
              <a:gd name="connsiteX10" fmla="*/ 1215241 w 5527974"/>
              <a:gd name="connsiteY10" fmla="*/ 1946051 h 2005195"/>
              <a:gd name="connsiteX11" fmla="*/ 1242652 w 5527974"/>
              <a:gd name="connsiteY11" fmla="*/ 1927778 h 2005195"/>
              <a:gd name="connsiteX12" fmla="*/ 1260927 w 5527974"/>
              <a:gd name="connsiteY12" fmla="*/ 1872960 h 2005195"/>
              <a:gd name="connsiteX13" fmla="*/ 1288338 w 5527974"/>
              <a:gd name="connsiteY13" fmla="*/ 1790732 h 2005195"/>
              <a:gd name="connsiteX14" fmla="*/ 1297475 w 5527974"/>
              <a:gd name="connsiteY14" fmla="*/ 1763323 h 2005195"/>
              <a:gd name="connsiteX15" fmla="*/ 1315750 w 5527974"/>
              <a:gd name="connsiteY15" fmla="*/ 1745050 h 2005195"/>
              <a:gd name="connsiteX16" fmla="*/ 1343161 w 5527974"/>
              <a:gd name="connsiteY16" fmla="*/ 1662823 h 2005195"/>
              <a:gd name="connsiteX17" fmla="*/ 1352298 w 5527974"/>
              <a:gd name="connsiteY17" fmla="*/ 1635414 h 2005195"/>
              <a:gd name="connsiteX18" fmla="*/ 1361435 w 5527974"/>
              <a:gd name="connsiteY18" fmla="*/ 1589732 h 2005195"/>
              <a:gd name="connsiteX19" fmla="*/ 1352298 w 5527974"/>
              <a:gd name="connsiteY19" fmla="*/ 1279095 h 2005195"/>
              <a:gd name="connsiteX20" fmla="*/ 1370573 w 5527974"/>
              <a:gd name="connsiteY20" fmla="*/ 986730 h 2005195"/>
              <a:gd name="connsiteX21" fmla="*/ 1379710 w 5527974"/>
              <a:gd name="connsiteY21" fmla="*/ 849684 h 2005195"/>
              <a:gd name="connsiteX22" fmla="*/ 1388847 w 5527974"/>
              <a:gd name="connsiteY22" fmla="*/ 785730 h 2005195"/>
              <a:gd name="connsiteX23" fmla="*/ 1407121 w 5527974"/>
              <a:gd name="connsiteY23" fmla="*/ 520774 h 2005195"/>
              <a:gd name="connsiteX24" fmla="*/ 1434533 w 5527974"/>
              <a:gd name="connsiteY24" fmla="*/ 374592 h 2005195"/>
              <a:gd name="connsiteX25" fmla="*/ 1452807 w 5527974"/>
              <a:gd name="connsiteY25" fmla="*/ 292365 h 2005195"/>
              <a:gd name="connsiteX26" fmla="*/ 1471081 w 5527974"/>
              <a:gd name="connsiteY26" fmla="*/ 237546 h 2005195"/>
              <a:gd name="connsiteX27" fmla="*/ 1480218 w 5527974"/>
              <a:gd name="connsiteY27" fmla="*/ 210137 h 2005195"/>
              <a:gd name="connsiteX28" fmla="*/ 1498493 w 5527974"/>
              <a:gd name="connsiteY28" fmla="*/ 137046 h 2005195"/>
              <a:gd name="connsiteX29" fmla="*/ 1507630 w 5527974"/>
              <a:gd name="connsiteY29" fmla="*/ 109637 h 2005195"/>
              <a:gd name="connsiteX30" fmla="*/ 1525904 w 5527974"/>
              <a:gd name="connsiteY30" fmla="*/ 82228 h 2005195"/>
              <a:gd name="connsiteX31" fmla="*/ 1544178 w 5527974"/>
              <a:gd name="connsiteY31" fmla="*/ 27410 h 2005195"/>
              <a:gd name="connsiteX32" fmla="*/ 1681236 w 5527974"/>
              <a:gd name="connsiteY32" fmla="*/ 0 h 2005195"/>
              <a:gd name="connsiteX33" fmla="*/ 1754333 w 5527974"/>
              <a:gd name="connsiteY33" fmla="*/ 18273 h 2005195"/>
              <a:gd name="connsiteX34" fmla="*/ 1809156 w 5527974"/>
              <a:gd name="connsiteY34" fmla="*/ 45682 h 2005195"/>
              <a:gd name="connsiteX35" fmla="*/ 1882253 w 5527974"/>
              <a:gd name="connsiteY35" fmla="*/ 91364 h 2005195"/>
              <a:gd name="connsiteX36" fmla="*/ 1909664 w 5527974"/>
              <a:gd name="connsiteY36" fmla="*/ 109637 h 2005195"/>
              <a:gd name="connsiteX37" fmla="*/ 1927939 w 5527974"/>
              <a:gd name="connsiteY37" fmla="*/ 127910 h 2005195"/>
              <a:gd name="connsiteX38" fmla="*/ 1955350 w 5527974"/>
              <a:gd name="connsiteY38" fmla="*/ 137046 h 2005195"/>
              <a:gd name="connsiteX39" fmla="*/ 2010173 w 5527974"/>
              <a:gd name="connsiteY39" fmla="*/ 191865 h 2005195"/>
              <a:gd name="connsiteX40" fmla="*/ 2037584 w 5527974"/>
              <a:gd name="connsiteY40" fmla="*/ 274092 h 2005195"/>
              <a:gd name="connsiteX41" fmla="*/ 2046721 w 5527974"/>
              <a:gd name="connsiteY41" fmla="*/ 301501 h 2005195"/>
              <a:gd name="connsiteX42" fmla="*/ 2055859 w 5527974"/>
              <a:gd name="connsiteY42" fmla="*/ 328910 h 2005195"/>
              <a:gd name="connsiteX43" fmla="*/ 2083270 w 5527974"/>
              <a:gd name="connsiteY43" fmla="*/ 420274 h 2005195"/>
              <a:gd name="connsiteX44" fmla="*/ 2110681 w 5527974"/>
              <a:gd name="connsiteY44" fmla="*/ 438547 h 2005195"/>
              <a:gd name="connsiteX45" fmla="*/ 2128956 w 5527974"/>
              <a:gd name="connsiteY45" fmla="*/ 456820 h 2005195"/>
              <a:gd name="connsiteX46" fmla="*/ 2183779 w 5527974"/>
              <a:gd name="connsiteY46" fmla="*/ 493365 h 2005195"/>
              <a:gd name="connsiteX47" fmla="*/ 2211190 w 5527974"/>
              <a:gd name="connsiteY47" fmla="*/ 511638 h 2005195"/>
              <a:gd name="connsiteX48" fmla="*/ 2238602 w 5527974"/>
              <a:gd name="connsiteY48" fmla="*/ 529911 h 2005195"/>
              <a:gd name="connsiteX49" fmla="*/ 2357384 w 5527974"/>
              <a:gd name="connsiteY49" fmla="*/ 511638 h 2005195"/>
              <a:gd name="connsiteX50" fmla="*/ 2375659 w 5527974"/>
              <a:gd name="connsiteY50" fmla="*/ 493365 h 2005195"/>
              <a:gd name="connsiteX51" fmla="*/ 2430482 w 5527974"/>
              <a:gd name="connsiteY51" fmla="*/ 475093 h 2005195"/>
              <a:gd name="connsiteX52" fmla="*/ 2604087 w 5527974"/>
              <a:gd name="connsiteY52" fmla="*/ 484229 h 2005195"/>
              <a:gd name="connsiteX53" fmla="*/ 2649773 w 5527974"/>
              <a:gd name="connsiteY53" fmla="*/ 493365 h 2005195"/>
              <a:gd name="connsiteX54" fmla="*/ 2704596 w 5527974"/>
              <a:gd name="connsiteY54" fmla="*/ 502502 h 2005195"/>
              <a:gd name="connsiteX55" fmla="*/ 2795967 w 5527974"/>
              <a:gd name="connsiteY55" fmla="*/ 520774 h 2005195"/>
              <a:gd name="connsiteX56" fmla="*/ 2823379 w 5527974"/>
              <a:gd name="connsiteY56" fmla="*/ 529911 h 2005195"/>
              <a:gd name="connsiteX57" fmla="*/ 2878202 w 5527974"/>
              <a:gd name="connsiteY57" fmla="*/ 557320 h 2005195"/>
              <a:gd name="connsiteX58" fmla="*/ 3225413 w 5527974"/>
              <a:gd name="connsiteY58" fmla="*/ 566456 h 2005195"/>
              <a:gd name="connsiteX59" fmla="*/ 3316785 w 5527974"/>
              <a:gd name="connsiteY59" fmla="*/ 575593 h 2005195"/>
              <a:gd name="connsiteX60" fmla="*/ 3426431 w 5527974"/>
              <a:gd name="connsiteY60" fmla="*/ 584729 h 2005195"/>
              <a:gd name="connsiteX61" fmla="*/ 3517802 w 5527974"/>
              <a:gd name="connsiteY61" fmla="*/ 603002 h 2005195"/>
              <a:gd name="connsiteX62" fmla="*/ 3572625 w 5527974"/>
              <a:gd name="connsiteY62" fmla="*/ 621275 h 2005195"/>
              <a:gd name="connsiteX63" fmla="*/ 3590899 w 5527974"/>
              <a:gd name="connsiteY63" fmla="*/ 648684 h 2005195"/>
              <a:gd name="connsiteX64" fmla="*/ 3618311 w 5527974"/>
              <a:gd name="connsiteY64" fmla="*/ 676093 h 2005195"/>
              <a:gd name="connsiteX65" fmla="*/ 3645722 w 5527974"/>
              <a:gd name="connsiteY65" fmla="*/ 730911 h 2005195"/>
              <a:gd name="connsiteX66" fmla="*/ 3682271 w 5527974"/>
              <a:gd name="connsiteY66" fmla="*/ 749184 h 2005195"/>
              <a:gd name="connsiteX67" fmla="*/ 3746231 w 5527974"/>
              <a:gd name="connsiteY67" fmla="*/ 767457 h 2005195"/>
              <a:gd name="connsiteX68" fmla="*/ 3773642 w 5527974"/>
              <a:gd name="connsiteY68" fmla="*/ 776593 h 2005195"/>
              <a:gd name="connsiteX69" fmla="*/ 3983797 w 5527974"/>
              <a:gd name="connsiteY69" fmla="*/ 740048 h 2005195"/>
              <a:gd name="connsiteX70" fmla="*/ 4066031 w 5527974"/>
              <a:gd name="connsiteY70" fmla="*/ 703502 h 2005195"/>
              <a:gd name="connsiteX71" fmla="*/ 4093442 w 5527974"/>
              <a:gd name="connsiteY71" fmla="*/ 694366 h 2005195"/>
              <a:gd name="connsiteX72" fmla="*/ 4129991 w 5527974"/>
              <a:gd name="connsiteY72" fmla="*/ 703502 h 2005195"/>
              <a:gd name="connsiteX73" fmla="*/ 4175677 w 5527974"/>
              <a:gd name="connsiteY73" fmla="*/ 749184 h 2005195"/>
              <a:gd name="connsiteX74" fmla="*/ 4221362 w 5527974"/>
              <a:gd name="connsiteY74" fmla="*/ 840548 h 2005195"/>
              <a:gd name="connsiteX75" fmla="*/ 4257911 w 5527974"/>
              <a:gd name="connsiteY75" fmla="*/ 895366 h 2005195"/>
              <a:gd name="connsiteX76" fmla="*/ 4294460 w 5527974"/>
              <a:gd name="connsiteY76" fmla="*/ 986730 h 2005195"/>
              <a:gd name="connsiteX77" fmla="*/ 4303597 w 5527974"/>
              <a:gd name="connsiteY77" fmla="*/ 1014139 h 2005195"/>
              <a:gd name="connsiteX78" fmla="*/ 4321871 w 5527974"/>
              <a:gd name="connsiteY78" fmla="*/ 1050685 h 2005195"/>
              <a:gd name="connsiteX79" fmla="*/ 4331008 w 5527974"/>
              <a:gd name="connsiteY79" fmla="*/ 1078094 h 2005195"/>
              <a:gd name="connsiteX80" fmla="*/ 4358420 w 5527974"/>
              <a:gd name="connsiteY80" fmla="*/ 1105503 h 2005195"/>
              <a:gd name="connsiteX81" fmla="*/ 4376694 w 5527974"/>
              <a:gd name="connsiteY81" fmla="*/ 1160322 h 2005195"/>
              <a:gd name="connsiteX82" fmla="*/ 4394968 w 5527974"/>
              <a:gd name="connsiteY82" fmla="*/ 1187731 h 2005195"/>
              <a:gd name="connsiteX83" fmla="*/ 4413243 w 5527974"/>
              <a:gd name="connsiteY83" fmla="*/ 1251685 h 2005195"/>
              <a:gd name="connsiteX84" fmla="*/ 4422380 w 5527974"/>
              <a:gd name="connsiteY84" fmla="*/ 1370458 h 2005195"/>
              <a:gd name="connsiteX85" fmla="*/ 4431517 w 5527974"/>
              <a:gd name="connsiteY85" fmla="*/ 1397868 h 2005195"/>
              <a:gd name="connsiteX86" fmla="*/ 4532025 w 5527974"/>
              <a:gd name="connsiteY86" fmla="*/ 1516641 h 2005195"/>
              <a:gd name="connsiteX87" fmla="*/ 4541163 w 5527974"/>
              <a:gd name="connsiteY87" fmla="*/ 1544050 h 2005195"/>
              <a:gd name="connsiteX88" fmla="*/ 4577711 w 5527974"/>
              <a:gd name="connsiteY88" fmla="*/ 1608004 h 2005195"/>
              <a:gd name="connsiteX89" fmla="*/ 4595985 w 5527974"/>
              <a:gd name="connsiteY89" fmla="*/ 1662823 h 2005195"/>
              <a:gd name="connsiteX90" fmla="*/ 4605123 w 5527974"/>
              <a:gd name="connsiteY90" fmla="*/ 1690232 h 2005195"/>
              <a:gd name="connsiteX91" fmla="*/ 4614260 w 5527974"/>
              <a:gd name="connsiteY91" fmla="*/ 1717641 h 2005195"/>
              <a:gd name="connsiteX92" fmla="*/ 4696494 w 5527974"/>
              <a:gd name="connsiteY92" fmla="*/ 1818141 h 2005195"/>
              <a:gd name="connsiteX93" fmla="*/ 4723906 w 5527974"/>
              <a:gd name="connsiteY93" fmla="*/ 1836414 h 2005195"/>
              <a:gd name="connsiteX94" fmla="*/ 4751317 w 5527974"/>
              <a:gd name="connsiteY94" fmla="*/ 1863823 h 2005195"/>
              <a:gd name="connsiteX95" fmla="*/ 4778728 w 5527974"/>
              <a:gd name="connsiteY95" fmla="*/ 1882096 h 2005195"/>
              <a:gd name="connsiteX96" fmla="*/ 4797003 w 5527974"/>
              <a:gd name="connsiteY96" fmla="*/ 1900369 h 2005195"/>
              <a:gd name="connsiteX97" fmla="*/ 4851826 w 5527974"/>
              <a:gd name="connsiteY97" fmla="*/ 1918642 h 2005195"/>
              <a:gd name="connsiteX98" fmla="*/ 4915786 w 5527974"/>
              <a:gd name="connsiteY98" fmla="*/ 1936914 h 2005195"/>
              <a:gd name="connsiteX99" fmla="*/ 4979746 w 5527974"/>
              <a:gd name="connsiteY99" fmla="*/ 1955187 h 2005195"/>
              <a:gd name="connsiteX100" fmla="*/ 5390917 w 5527974"/>
              <a:gd name="connsiteY100" fmla="*/ 1946051 h 2005195"/>
              <a:gd name="connsiteX101" fmla="*/ 5445740 w 5527974"/>
              <a:gd name="connsiteY101" fmla="*/ 1909505 h 2005195"/>
              <a:gd name="connsiteX102" fmla="*/ 5527974 w 5527974"/>
              <a:gd name="connsiteY102" fmla="*/ 1909505 h 2005195"/>
              <a:gd name="connsiteX103" fmla="*/ 5527974 w 5527974"/>
              <a:gd name="connsiteY103" fmla="*/ 1909505 h 200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527974" h="2005195">
                <a:moveTo>
                  <a:pt x="0" y="1964324"/>
                </a:moveTo>
                <a:lnTo>
                  <a:pt x="0" y="1964324"/>
                </a:lnTo>
                <a:cubicBezTo>
                  <a:pt x="27412" y="1967369"/>
                  <a:pt x="54725" y="1971495"/>
                  <a:pt x="82235" y="1973460"/>
                </a:cubicBezTo>
                <a:cubicBezTo>
                  <a:pt x="287972" y="1988154"/>
                  <a:pt x="195377" y="1967480"/>
                  <a:pt x="292389" y="1991733"/>
                </a:cubicBezTo>
                <a:cubicBezTo>
                  <a:pt x="313709" y="1988687"/>
                  <a:pt x="335160" y="1986448"/>
                  <a:pt x="356349" y="1982596"/>
                </a:cubicBezTo>
                <a:cubicBezTo>
                  <a:pt x="368704" y="1980350"/>
                  <a:pt x="380340" y="1973460"/>
                  <a:pt x="392898" y="1973460"/>
                </a:cubicBezTo>
                <a:cubicBezTo>
                  <a:pt x="539124" y="1973460"/>
                  <a:pt x="685287" y="1979551"/>
                  <a:pt x="831481" y="1982596"/>
                </a:cubicBezTo>
                <a:cubicBezTo>
                  <a:pt x="944165" y="2020155"/>
                  <a:pt x="867065" y="2001831"/>
                  <a:pt x="1069047" y="1991733"/>
                </a:cubicBezTo>
                <a:lnTo>
                  <a:pt x="1123870" y="1973460"/>
                </a:lnTo>
                <a:cubicBezTo>
                  <a:pt x="1133007" y="1970415"/>
                  <a:pt x="1141937" y="1966660"/>
                  <a:pt x="1151281" y="1964324"/>
                </a:cubicBezTo>
                <a:cubicBezTo>
                  <a:pt x="1197174" y="1952851"/>
                  <a:pt x="1175916" y="1959158"/>
                  <a:pt x="1215241" y="1946051"/>
                </a:cubicBezTo>
                <a:cubicBezTo>
                  <a:pt x="1224378" y="1939960"/>
                  <a:pt x="1236832" y="1937090"/>
                  <a:pt x="1242652" y="1927778"/>
                </a:cubicBezTo>
                <a:cubicBezTo>
                  <a:pt x="1252861" y="1911445"/>
                  <a:pt x="1254836" y="1891233"/>
                  <a:pt x="1260927" y="1872960"/>
                </a:cubicBezTo>
                <a:lnTo>
                  <a:pt x="1288338" y="1790732"/>
                </a:lnTo>
                <a:cubicBezTo>
                  <a:pt x="1291384" y="1781596"/>
                  <a:pt x="1290665" y="1770132"/>
                  <a:pt x="1297475" y="1763323"/>
                </a:cubicBezTo>
                <a:lnTo>
                  <a:pt x="1315750" y="1745050"/>
                </a:lnTo>
                <a:lnTo>
                  <a:pt x="1343161" y="1662823"/>
                </a:lnTo>
                <a:cubicBezTo>
                  <a:pt x="1346207" y="1653687"/>
                  <a:pt x="1350409" y="1644858"/>
                  <a:pt x="1352298" y="1635414"/>
                </a:cubicBezTo>
                <a:lnTo>
                  <a:pt x="1361435" y="1589732"/>
                </a:lnTo>
                <a:cubicBezTo>
                  <a:pt x="1358389" y="1486186"/>
                  <a:pt x="1352298" y="1382685"/>
                  <a:pt x="1352298" y="1279095"/>
                </a:cubicBezTo>
                <a:cubicBezTo>
                  <a:pt x="1352298" y="1036650"/>
                  <a:pt x="1357756" y="1140512"/>
                  <a:pt x="1370573" y="986730"/>
                </a:cubicBezTo>
                <a:cubicBezTo>
                  <a:pt x="1374376" y="941105"/>
                  <a:pt x="1375565" y="895279"/>
                  <a:pt x="1379710" y="849684"/>
                </a:cubicBezTo>
                <a:cubicBezTo>
                  <a:pt x="1381660" y="828238"/>
                  <a:pt x="1386469" y="807133"/>
                  <a:pt x="1388847" y="785730"/>
                </a:cubicBezTo>
                <a:cubicBezTo>
                  <a:pt x="1407032" y="622073"/>
                  <a:pt x="1389463" y="732654"/>
                  <a:pt x="1407121" y="520774"/>
                </a:cubicBezTo>
                <a:cubicBezTo>
                  <a:pt x="1409156" y="496354"/>
                  <a:pt x="1433092" y="381795"/>
                  <a:pt x="1434533" y="374592"/>
                </a:cubicBezTo>
                <a:cubicBezTo>
                  <a:pt x="1439751" y="348506"/>
                  <a:pt x="1445064" y="318174"/>
                  <a:pt x="1452807" y="292365"/>
                </a:cubicBezTo>
                <a:cubicBezTo>
                  <a:pt x="1458342" y="273916"/>
                  <a:pt x="1464990" y="255819"/>
                  <a:pt x="1471081" y="237546"/>
                </a:cubicBezTo>
                <a:cubicBezTo>
                  <a:pt x="1474127" y="228410"/>
                  <a:pt x="1477882" y="219480"/>
                  <a:pt x="1480218" y="210137"/>
                </a:cubicBezTo>
                <a:cubicBezTo>
                  <a:pt x="1486310" y="185773"/>
                  <a:pt x="1490551" y="160871"/>
                  <a:pt x="1498493" y="137046"/>
                </a:cubicBezTo>
                <a:cubicBezTo>
                  <a:pt x="1501539" y="127910"/>
                  <a:pt x="1503323" y="118251"/>
                  <a:pt x="1507630" y="109637"/>
                </a:cubicBezTo>
                <a:cubicBezTo>
                  <a:pt x="1512541" y="99816"/>
                  <a:pt x="1521444" y="92262"/>
                  <a:pt x="1525904" y="82228"/>
                </a:cubicBezTo>
                <a:cubicBezTo>
                  <a:pt x="1533727" y="64627"/>
                  <a:pt x="1525905" y="33501"/>
                  <a:pt x="1544178" y="27410"/>
                </a:cubicBezTo>
                <a:cubicBezTo>
                  <a:pt x="1625166" y="416"/>
                  <a:pt x="1579856" y="11264"/>
                  <a:pt x="1681236" y="0"/>
                </a:cubicBezTo>
                <a:cubicBezTo>
                  <a:pt x="1698606" y="3474"/>
                  <a:pt x="1735606" y="8910"/>
                  <a:pt x="1754333" y="18273"/>
                </a:cubicBezTo>
                <a:cubicBezTo>
                  <a:pt x="1825184" y="53695"/>
                  <a:pt x="1740254" y="22718"/>
                  <a:pt x="1809156" y="45682"/>
                </a:cubicBezTo>
                <a:cubicBezTo>
                  <a:pt x="1879037" y="98091"/>
                  <a:pt x="1812015" y="51232"/>
                  <a:pt x="1882253" y="91364"/>
                </a:cubicBezTo>
                <a:cubicBezTo>
                  <a:pt x="1891788" y="96812"/>
                  <a:pt x="1901089" y="102777"/>
                  <a:pt x="1909664" y="109637"/>
                </a:cubicBezTo>
                <a:cubicBezTo>
                  <a:pt x="1916391" y="115018"/>
                  <a:pt x="1920552" y="123478"/>
                  <a:pt x="1927939" y="127910"/>
                </a:cubicBezTo>
                <a:cubicBezTo>
                  <a:pt x="1936198" y="132865"/>
                  <a:pt x="1946213" y="134001"/>
                  <a:pt x="1955350" y="137046"/>
                </a:cubicBezTo>
                <a:cubicBezTo>
                  <a:pt x="1973624" y="155319"/>
                  <a:pt x="2002000" y="167348"/>
                  <a:pt x="2010173" y="191865"/>
                </a:cubicBezTo>
                <a:lnTo>
                  <a:pt x="2037584" y="274092"/>
                </a:lnTo>
                <a:lnTo>
                  <a:pt x="2046721" y="301501"/>
                </a:lnTo>
                <a:cubicBezTo>
                  <a:pt x="2049767" y="310637"/>
                  <a:pt x="2053523" y="319567"/>
                  <a:pt x="2055859" y="328910"/>
                </a:cubicBezTo>
                <a:cubicBezTo>
                  <a:pt x="2059516" y="343539"/>
                  <a:pt x="2076596" y="415825"/>
                  <a:pt x="2083270" y="420274"/>
                </a:cubicBezTo>
                <a:cubicBezTo>
                  <a:pt x="2092407" y="426365"/>
                  <a:pt x="2102106" y="431687"/>
                  <a:pt x="2110681" y="438547"/>
                </a:cubicBezTo>
                <a:cubicBezTo>
                  <a:pt x="2117408" y="443928"/>
                  <a:pt x="2122064" y="451652"/>
                  <a:pt x="2128956" y="456820"/>
                </a:cubicBezTo>
                <a:cubicBezTo>
                  <a:pt x="2146527" y="469997"/>
                  <a:pt x="2165505" y="481183"/>
                  <a:pt x="2183779" y="493365"/>
                </a:cubicBezTo>
                <a:lnTo>
                  <a:pt x="2211190" y="511638"/>
                </a:lnTo>
                <a:lnTo>
                  <a:pt x="2238602" y="529911"/>
                </a:lnTo>
                <a:cubicBezTo>
                  <a:pt x="2243871" y="529384"/>
                  <a:pt x="2331042" y="527442"/>
                  <a:pt x="2357384" y="511638"/>
                </a:cubicBezTo>
                <a:cubicBezTo>
                  <a:pt x="2364771" y="507206"/>
                  <a:pt x="2367954" y="497217"/>
                  <a:pt x="2375659" y="493365"/>
                </a:cubicBezTo>
                <a:cubicBezTo>
                  <a:pt x="2392888" y="484751"/>
                  <a:pt x="2430482" y="475093"/>
                  <a:pt x="2430482" y="475093"/>
                </a:cubicBezTo>
                <a:cubicBezTo>
                  <a:pt x="2488350" y="478138"/>
                  <a:pt x="2546339" y="479417"/>
                  <a:pt x="2604087" y="484229"/>
                </a:cubicBezTo>
                <a:cubicBezTo>
                  <a:pt x="2619564" y="485519"/>
                  <a:pt x="2634493" y="490587"/>
                  <a:pt x="2649773" y="493365"/>
                </a:cubicBezTo>
                <a:cubicBezTo>
                  <a:pt x="2668001" y="496679"/>
                  <a:pt x="2686387" y="499088"/>
                  <a:pt x="2704596" y="502502"/>
                </a:cubicBezTo>
                <a:cubicBezTo>
                  <a:pt x="2735124" y="508226"/>
                  <a:pt x="2766501" y="510952"/>
                  <a:pt x="2795967" y="520774"/>
                </a:cubicBezTo>
                <a:cubicBezTo>
                  <a:pt x="2805104" y="523820"/>
                  <a:pt x="2814764" y="525604"/>
                  <a:pt x="2823379" y="529911"/>
                </a:cubicBezTo>
                <a:cubicBezTo>
                  <a:pt x="2844692" y="540567"/>
                  <a:pt x="2852750" y="556079"/>
                  <a:pt x="2878202" y="557320"/>
                </a:cubicBezTo>
                <a:cubicBezTo>
                  <a:pt x="2993842" y="562960"/>
                  <a:pt x="3109676" y="563411"/>
                  <a:pt x="3225413" y="566456"/>
                </a:cubicBezTo>
                <a:lnTo>
                  <a:pt x="3316785" y="575593"/>
                </a:lnTo>
                <a:cubicBezTo>
                  <a:pt x="3353310" y="578913"/>
                  <a:pt x="3390092" y="579774"/>
                  <a:pt x="3426431" y="584729"/>
                </a:cubicBezTo>
                <a:cubicBezTo>
                  <a:pt x="3457206" y="588925"/>
                  <a:pt x="3488336" y="593181"/>
                  <a:pt x="3517802" y="603002"/>
                </a:cubicBezTo>
                <a:lnTo>
                  <a:pt x="3572625" y="621275"/>
                </a:lnTo>
                <a:cubicBezTo>
                  <a:pt x="3578716" y="630411"/>
                  <a:pt x="3583869" y="640249"/>
                  <a:pt x="3590899" y="648684"/>
                </a:cubicBezTo>
                <a:cubicBezTo>
                  <a:pt x="3599172" y="658610"/>
                  <a:pt x="3611143" y="665342"/>
                  <a:pt x="3618311" y="676093"/>
                </a:cubicBezTo>
                <a:cubicBezTo>
                  <a:pt x="3638581" y="706494"/>
                  <a:pt x="3613372" y="703955"/>
                  <a:pt x="3645722" y="730911"/>
                </a:cubicBezTo>
                <a:cubicBezTo>
                  <a:pt x="3656186" y="739630"/>
                  <a:pt x="3669751" y="743819"/>
                  <a:pt x="3682271" y="749184"/>
                </a:cubicBezTo>
                <a:cubicBezTo>
                  <a:pt x="3704186" y="758576"/>
                  <a:pt x="3723038" y="760831"/>
                  <a:pt x="3746231" y="767457"/>
                </a:cubicBezTo>
                <a:cubicBezTo>
                  <a:pt x="3755492" y="770103"/>
                  <a:pt x="3764505" y="773548"/>
                  <a:pt x="3773642" y="776593"/>
                </a:cubicBezTo>
                <a:cubicBezTo>
                  <a:pt x="4040122" y="763271"/>
                  <a:pt x="3898250" y="811332"/>
                  <a:pt x="3983797" y="740048"/>
                </a:cubicBezTo>
                <a:cubicBezTo>
                  <a:pt x="4012758" y="715916"/>
                  <a:pt x="4026187" y="716782"/>
                  <a:pt x="4066031" y="703502"/>
                </a:cubicBezTo>
                <a:lnTo>
                  <a:pt x="4093442" y="694366"/>
                </a:lnTo>
                <a:cubicBezTo>
                  <a:pt x="4105625" y="697411"/>
                  <a:pt x="4119542" y="696537"/>
                  <a:pt x="4129991" y="703502"/>
                </a:cubicBezTo>
                <a:cubicBezTo>
                  <a:pt x="4147910" y="715447"/>
                  <a:pt x="4175677" y="749184"/>
                  <a:pt x="4175677" y="749184"/>
                </a:cubicBezTo>
                <a:cubicBezTo>
                  <a:pt x="4197150" y="802863"/>
                  <a:pt x="4189191" y="789997"/>
                  <a:pt x="4221362" y="840548"/>
                </a:cubicBezTo>
                <a:cubicBezTo>
                  <a:pt x="4233153" y="859076"/>
                  <a:pt x="4250966" y="874531"/>
                  <a:pt x="4257911" y="895366"/>
                </a:cubicBezTo>
                <a:cubicBezTo>
                  <a:pt x="4299504" y="1020138"/>
                  <a:pt x="4254127" y="892630"/>
                  <a:pt x="4294460" y="986730"/>
                </a:cubicBezTo>
                <a:cubicBezTo>
                  <a:pt x="4298254" y="995582"/>
                  <a:pt x="4299803" y="1005287"/>
                  <a:pt x="4303597" y="1014139"/>
                </a:cubicBezTo>
                <a:cubicBezTo>
                  <a:pt x="4308962" y="1026658"/>
                  <a:pt x="4316506" y="1038166"/>
                  <a:pt x="4321871" y="1050685"/>
                </a:cubicBezTo>
                <a:cubicBezTo>
                  <a:pt x="4325665" y="1059537"/>
                  <a:pt x="4325666" y="1070081"/>
                  <a:pt x="4331008" y="1078094"/>
                </a:cubicBezTo>
                <a:cubicBezTo>
                  <a:pt x="4338176" y="1088845"/>
                  <a:pt x="4349283" y="1096367"/>
                  <a:pt x="4358420" y="1105503"/>
                </a:cubicBezTo>
                <a:cubicBezTo>
                  <a:pt x="4364511" y="1123776"/>
                  <a:pt x="4366009" y="1144296"/>
                  <a:pt x="4376694" y="1160322"/>
                </a:cubicBezTo>
                <a:cubicBezTo>
                  <a:pt x="4382785" y="1169458"/>
                  <a:pt x="4390057" y="1177910"/>
                  <a:pt x="4394968" y="1187731"/>
                </a:cubicBezTo>
                <a:cubicBezTo>
                  <a:pt x="4401520" y="1200835"/>
                  <a:pt x="4410316" y="1239980"/>
                  <a:pt x="4413243" y="1251685"/>
                </a:cubicBezTo>
                <a:cubicBezTo>
                  <a:pt x="4416289" y="1291276"/>
                  <a:pt x="4417455" y="1331057"/>
                  <a:pt x="4422380" y="1370458"/>
                </a:cubicBezTo>
                <a:cubicBezTo>
                  <a:pt x="4423575" y="1380015"/>
                  <a:pt x="4426174" y="1389855"/>
                  <a:pt x="4431517" y="1397868"/>
                </a:cubicBezTo>
                <a:cubicBezTo>
                  <a:pt x="4474106" y="1461747"/>
                  <a:pt x="4486773" y="1471392"/>
                  <a:pt x="4532025" y="1516641"/>
                </a:cubicBezTo>
                <a:cubicBezTo>
                  <a:pt x="4535071" y="1525777"/>
                  <a:pt x="4536856" y="1535436"/>
                  <a:pt x="4541163" y="1544050"/>
                </a:cubicBezTo>
                <a:cubicBezTo>
                  <a:pt x="4574122" y="1609962"/>
                  <a:pt x="4545682" y="1527937"/>
                  <a:pt x="4577711" y="1608004"/>
                </a:cubicBezTo>
                <a:cubicBezTo>
                  <a:pt x="4584865" y="1625888"/>
                  <a:pt x="4589893" y="1644550"/>
                  <a:pt x="4595985" y="1662823"/>
                </a:cubicBezTo>
                <a:lnTo>
                  <a:pt x="4605123" y="1690232"/>
                </a:lnTo>
                <a:cubicBezTo>
                  <a:pt x="4608169" y="1699368"/>
                  <a:pt x="4608918" y="1709628"/>
                  <a:pt x="4614260" y="1717641"/>
                </a:cubicBezTo>
                <a:cubicBezTo>
                  <a:pt x="4637784" y="1752925"/>
                  <a:pt x="4659764" y="1793657"/>
                  <a:pt x="4696494" y="1818141"/>
                </a:cubicBezTo>
                <a:cubicBezTo>
                  <a:pt x="4705631" y="1824232"/>
                  <a:pt x="4715470" y="1829384"/>
                  <a:pt x="4723906" y="1836414"/>
                </a:cubicBezTo>
                <a:cubicBezTo>
                  <a:pt x="4733833" y="1844686"/>
                  <a:pt x="4741390" y="1855551"/>
                  <a:pt x="4751317" y="1863823"/>
                </a:cubicBezTo>
                <a:cubicBezTo>
                  <a:pt x="4759753" y="1870853"/>
                  <a:pt x="4770153" y="1875236"/>
                  <a:pt x="4778728" y="1882096"/>
                </a:cubicBezTo>
                <a:cubicBezTo>
                  <a:pt x="4785455" y="1887477"/>
                  <a:pt x="4789298" y="1896517"/>
                  <a:pt x="4797003" y="1900369"/>
                </a:cubicBezTo>
                <a:cubicBezTo>
                  <a:pt x="4814232" y="1908983"/>
                  <a:pt x="4833552" y="1912551"/>
                  <a:pt x="4851826" y="1918642"/>
                </a:cubicBezTo>
                <a:cubicBezTo>
                  <a:pt x="4917557" y="1940550"/>
                  <a:pt x="4835463" y="1913966"/>
                  <a:pt x="4915786" y="1936914"/>
                </a:cubicBezTo>
                <a:cubicBezTo>
                  <a:pt x="5007544" y="1963129"/>
                  <a:pt x="4865486" y="1926626"/>
                  <a:pt x="4979746" y="1955187"/>
                </a:cubicBezTo>
                <a:lnTo>
                  <a:pt x="5390917" y="1946051"/>
                </a:lnTo>
                <a:cubicBezTo>
                  <a:pt x="5412775" y="1943908"/>
                  <a:pt x="5423777" y="1909505"/>
                  <a:pt x="5445740" y="1909505"/>
                </a:cubicBezTo>
                <a:lnTo>
                  <a:pt x="5527974" y="1909505"/>
                </a:lnTo>
                <a:lnTo>
                  <a:pt x="5527974" y="1909505"/>
                </a:lnTo>
              </a:path>
            </a:pathLst>
          </a:custGeom>
          <a:ln>
            <a:solidFill>
              <a:srgbClr val="0000F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0198" y="1782990"/>
            <a:ext cx="5659293" cy="4121578"/>
          </a:xfrm>
          <a:prstGeom prst="rect">
            <a:avLst/>
          </a:prstGeom>
          <a:ln w="12700" cmpd="sng">
            <a:solidFill>
              <a:srgbClr val="FFFFFF"/>
            </a:solidFill>
          </a:ln>
        </p:spPr>
      </p:pic>
    </p:spTree>
    <p:extLst>
      <p:ext uri="{BB962C8B-B14F-4D97-AF65-F5344CB8AC3E}">
        <p14:creationId xmlns:p14="http://schemas.microsoft.com/office/powerpoint/2010/main" val="29091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txBox="1">
            <a:spLocks noChangeArrowheads="1"/>
          </p:cNvSpPr>
          <p:nvPr/>
        </p:nvSpPr>
        <p:spPr bwMode="auto">
          <a:xfrm>
            <a:off x="0" y="-73920"/>
            <a:ext cx="9144000" cy="1187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500" dirty="0">
                <a:latin typeface="Cambria"/>
                <a:ea typeface="ヒラギノ角ゴ ProN W3" charset="0"/>
                <a:cs typeface="Cambria"/>
              </a:rPr>
              <a:t>Food - a win for food production!</a:t>
            </a:r>
            <a:endParaRPr lang="en-US" sz="3500" dirty="0">
              <a:solidFill>
                <a:schemeClr val="tx1">
                  <a:lumMod val="65000"/>
                  <a:lumOff val="35000"/>
                </a:schemeClr>
              </a:solidFill>
              <a:latin typeface="Cambria"/>
              <a:ea typeface="ヒラギノ角ゴ ProN W3" charset="0"/>
              <a:cs typeface="Cambria"/>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779" y="1230111"/>
            <a:ext cx="6839594" cy="4479627"/>
          </a:xfrm>
          <a:prstGeom prst="rect">
            <a:avLst/>
          </a:prstGeom>
          <a:ln w="12700" cmpd="sng">
            <a:noFill/>
          </a:ln>
        </p:spPr>
      </p:pic>
      <p:sp>
        <p:nvSpPr>
          <p:cNvPr id="7" name="Text Box 3"/>
          <p:cNvSpPr txBox="1">
            <a:spLocks noChangeArrowheads="1"/>
          </p:cNvSpPr>
          <p:nvPr/>
        </p:nvSpPr>
        <p:spPr bwMode="auto">
          <a:xfrm>
            <a:off x="3900576" y="6462396"/>
            <a:ext cx="511300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a:latin typeface="Cambria"/>
                <a:cs typeface="Cambria"/>
              </a:rPr>
              <a:t>Barron-Gafford et al. (2019) </a:t>
            </a:r>
            <a:r>
              <a:rPr lang="en-US" sz="1600" i="1" dirty="0">
                <a:latin typeface="Cambria"/>
                <a:cs typeface="Cambria"/>
              </a:rPr>
              <a:t>Nature Sustainability</a:t>
            </a:r>
            <a:endParaRPr lang="en-US" sz="1600" dirty="0">
              <a:latin typeface="Cambria"/>
              <a:cs typeface="Cambria"/>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826" y="249037"/>
            <a:ext cx="3150190" cy="6139860"/>
          </a:xfrm>
          <a:prstGeom prst="rect">
            <a:avLst/>
          </a:prstGeom>
          <a:ln>
            <a:solidFill>
              <a:schemeClr val="tx1"/>
            </a:solid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335764" y="1867980"/>
            <a:ext cx="4446373" cy="3375074"/>
          </a:xfrm>
          <a:prstGeom prst="rect">
            <a:avLst/>
          </a:prstGeom>
          <a:ln w="12700">
            <a:solidFill>
              <a:schemeClr val="tx1"/>
            </a:solidFill>
          </a:ln>
        </p:spPr>
      </p:pic>
    </p:spTree>
    <p:extLst>
      <p:ext uri="{BB962C8B-B14F-4D97-AF65-F5344CB8AC3E}">
        <p14:creationId xmlns:p14="http://schemas.microsoft.com/office/powerpoint/2010/main" val="1148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672</Words>
  <Application>Microsoft Office PowerPoint</Application>
  <PresentationFormat>On-screen Show (4:3)</PresentationFormat>
  <Paragraphs>81</Paragraphs>
  <Slides>20</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Gill Sans</vt:lpstr>
      <vt:lpstr>Noto Sans Symbols</vt:lpstr>
      <vt:lpstr>Palatino</vt:lpstr>
      <vt:lpstr>Arial</vt:lpstr>
      <vt:lpstr>Calibri</vt:lpstr>
      <vt:lpstr>Cambria</vt:lpstr>
      <vt:lpstr>Courier New</vt:lpstr>
      <vt:lpstr>Plantagenet Cherokee</vt:lpstr>
      <vt:lpstr>Office Theme</vt:lpstr>
      <vt:lpstr>PowerPoint Presentation</vt:lpstr>
      <vt:lpstr>We want increase renewables, but those may also be vulnerable</vt:lpstr>
      <vt:lpstr> The climate is also changing…</vt:lpstr>
      <vt:lpstr>PowerPoint Presentation</vt:lpstr>
      <vt:lpstr>PowerPoint Presentation</vt:lpstr>
      <vt:lpstr>PowerPoint Presentation</vt:lpstr>
      <vt:lpstr>Biosphere 2 Agrivoltaics Learning Lab </vt:lpstr>
      <vt:lpstr>PowerPoint Presentation</vt:lpstr>
      <vt:lpstr>PowerPoint Presentation</vt:lpstr>
      <vt:lpstr>PowerPoint Presentation</vt:lpstr>
      <vt:lpstr>PowerPoint Presentation</vt:lpstr>
      <vt:lpstr>Other interesting findings …</vt:lpstr>
      <vt:lpstr>Examining wider adoption…</vt:lpstr>
      <vt:lpstr>Agrivoltaics in East Africa: Harvesting the sun twice: could agrivoltaics enhance energy and food security in East Africa?</vt:lpstr>
      <vt:lpstr>Agrivoltaics in East Africa: Harvesting the sun twice: could agrivoltaics enhance energy and food security in East Africa?</vt:lpstr>
      <vt:lpstr>Important consideration: Cost/benefit analysis </vt:lpstr>
      <vt:lpstr>The public is ready for a solution!</vt:lpstr>
      <vt:lpstr>PowerPoint Presentation</vt:lpstr>
      <vt:lpstr>PowerPoint Presentation</vt:lpstr>
      <vt:lpstr>PowerPoint Presentation</vt:lpstr>
    </vt:vector>
  </TitlesOfParts>
  <Company>Univ. of AZ/EEB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Barron-Gafford</dc:creator>
  <cp:lastModifiedBy>Christian Doedt</cp:lastModifiedBy>
  <cp:revision>189</cp:revision>
  <cp:lastPrinted>2021-04-22T07:23:20Z</cp:lastPrinted>
  <dcterms:created xsi:type="dcterms:W3CDTF">2013-11-07T19:17:34Z</dcterms:created>
  <dcterms:modified xsi:type="dcterms:W3CDTF">2021-04-23T06:07:16Z</dcterms:modified>
</cp:coreProperties>
</file>